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7" r:id="rId2"/>
    <p:sldId id="267" r:id="rId3"/>
    <p:sldId id="256" r:id="rId4"/>
    <p:sldId id="263" r:id="rId5"/>
    <p:sldId id="262" r:id="rId6"/>
    <p:sldId id="261" r:id="rId7"/>
    <p:sldId id="259" r:id="rId8"/>
    <p:sldId id="260" r:id="rId9"/>
    <p:sldId id="258" r:id="rId10"/>
    <p:sldId id="264" r:id="rId11"/>
    <p:sldId id="268" r:id="rId12"/>
    <p:sldId id="265" r:id="rId13"/>
    <p:sldId id="266" r:id="rId14"/>
    <p:sldId id="270" r:id="rId15"/>
    <p:sldId id="271" r:id="rId16"/>
    <p:sldId id="272" r:id="rId17"/>
    <p:sldId id="273" r:id="rId18"/>
    <p:sldId id="274" r:id="rId19"/>
    <p:sldId id="269" r:id="rId20"/>
  </p:sldIdLst>
  <p:sldSz cx="9144000" cy="6858000" type="screen4x3"/>
  <p:notesSz cx="6858000" cy="9144000"/>
  <p:defaultText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22" autoAdjust="0"/>
    <p:restoredTop sz="94660"/>
  </p:normalViewPr>
  <p:slideViewPr>
    <p:cSldViewPr>
      <p:cViewPr varScale="1">
        <p:scale>
          <a:sx n="70" d="100"/>
          <a:sy n="70" d="100"/>
        </p:scale>
        <p:origin x="1392"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5FD0F495-8996-41F1-ACAE-07156A99396F}" type="datetimeFigureOut">
              <a:rPr lang="es-AR" smtClean="0"/>
              <a:pPr/>
              <a:t>26/09/2015</a:t>
            </a:fld>
            <a:endParaRPr lang="es-AR"/>
          </a:p>
        </p:txBody>
      </p:sp>
      <p:sp>
        <p:nvSpPr>
          <p:cNvPr id="5"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p:txBody>
          <a:bodyPr/>
          <a:lstStyle/>
          <a:p>
            <a:fld id="{7EAEDB10-638F-46BA-A1BF-B7B17F9EE627}" type="slidenum">
              <a:rPr lang="es-AR" smtClean="0"/>
              <a:pPr/>
              <a:t>‹Nº›</a:t>
            </a:fld>
            <a:endParaRPr lang="es-AR"/>
          </a:p>
        </p:txBody>
      </p:sp>
    </p:spTree>
    <p:extLst>
      <p:ext uri="{BB962C8B-B14F-4D97-AF65-F5344CB8AC3E}">
        <p14:creationId xmlns:p14="http://schemas.microsoft.com/office/powerpoint/2010/main" val="37049869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5FD0F495-8996-41F1-ACAE-07156A99396F}" type="datetimeFigureOut">
              <a:rPr lang="es-AR" smtClean="0"/>
              <a:pPr/>
              <a:t>26/09/2015</a:t>
            </a:fld>
            <a:endParaRPr lang="es-AR"/>
          </a:p>
        </p:txBody>
      </p:sp>
      <p:sp>
        <p:nvSpPr>
          <p:cNvPr id="5"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p:txBody>
          <a:bodyPr/>
          <a:lstStyle/>
          <a:p>
            <a:fld id="{7EAEDB10-638F-46BA-A1BF-B7B17F9EE627}" type="slidenum">
              <a:rPr lang="es-AR" smtClean="0"/>
              <a:pPr/>
              <a:t>‹Nº›</a:t>
            </a:fld>
            <a:endParaRPr lang="es-AR"/>
          </a:p>
        </p:txBody>
      </p:sp>
    </p:spTree>
    <p:extLst>
      <p:ext uri="{BB962C8B-B14F-4D97-AF65-F5344CB8AC3E}">
        <p14:creationId xmlns:p14="http://schemas.microsoft.com/office/powerpoint/2010/main" val="29705289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5FD0F495-8996-41F1-ACAE-07156A99396F}" type="datetimeFigureOut">
              <a:rPr lang="es-AR" smtClean="0"/>
              <a:pPr/>
              <a:t>26/09/2015</a:t>
            </a:fld>
            <a:endParaRPr lang="es-AR"/>
          </a:p>
        </p:txBody>
      </p:sp>
      <p:sp>
        <p:nvSpPr>
          <p:cNvPr id="5"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p:txBody>
          <a:bodyPr/>
          <a:lstStyle/>
          <a:p>
            <a:fld id="{7EAEDB10-638F-46BA-A1BF-B7B17F9EE627}" type="slidenum">
              <a:rPr lang="es-AR" smtClean="0"/>
              <a:pPr/>
              <a:t>‹Nº›</a:t>
            </a:fld>
            <a:endParaRPr lang="es-AR"/>
          </a:p>
        </p:txBody>
      </p:sp>
    </p:spTree>
    <p:extLst>
      <p:ext uri="{BB962C8B-B14F-4D97-AF65-F5344CB8AC3E}">
        <p14:creationId xmlns:p14="http://schemas.microsoft.com/office/powerpoint/2010/main" val="16543497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5FD0F495-8996-41F1-ACAE-07156A99396F}" type="datetimeFigureOut">
              <a:rPr lang="es-AR" smtClean="0"/>
              <a:pPr/>
              <a:t>26/09/2015</a:t>
            </a:fld>
            <a:endParaRPr lang="es-AR"/>
          </a:p>
        </p:txBody>
      </p:sp>
      <p:sp>
        <p:nvSpPr>
          <p:cNvPr id="6" name="Footer Placeholder 5"/>
          <p:cNvSpPr>
            <a:spLocks noGrp="1"/>
          </p:cNvSpPr>
          <p:nvPr>
            <p:ph type="ftr" sz="quarter" idx="11"/>
          </p:nvPr>
        </p:nvSpPr>
        <p:spPr/>
        <p:txBody>
          <a:bodyPr/>
          <a:lstStyle/>
          <a:p>
            <a:endParaRPr lang="es-AR"/>
          </a:p>
        </p:txBody>
      </p:sp>
      <p:sp>
        <p:nvSpPr>
          <p:cNvPr id="7" name="Slide Number Placeholder 6"/>
          <p:cNvSpPr>
            <a:spLocks noGrp="1"/>
          </p:cNvSpPr>
          <p:nvPr>
            <p:ph type="sldNum" sz="quarter" idx="12"/>
          </p:nvPr>
        </p:nvSpPr>
        <p:spPr/>
        <p:txBody>
          <a:bodyPr/>
          <a:lstStyle/>
          <a:p>
            <a:fld id="{7EAEDB10-638F-46BA-A1BF-B7B17F9EE627}" type="slidenum">
              <a:rPr lang="es-AR" smtClean="0"/>
              <a:pPr/>
              <a:t>‹Nº›</a:t>
            </a:fld>
            <a:endParaRPr lang="es-AR"/>
          </a:p>
        </p:txBody>
      </p:sp>
    </p:spTree>
    <p:extLst>
      <p:ext uri="{BB962C8B-B14F-4D97-AF65-F5344CB8AC3E}">
        <p14:creationId xmlns:p14="http://schemas.microsoft.com/office/powerpoint/2010/main" val="22547486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5FD0F495-8996-41F1-ACAE-07156A99396F}" type="datetimeFigureOut">
              <a:rPr lang="es-AR" smtClean="0"/>
              <a:pPr/>
              <a:t>26/09/2015</a:t>
            </a:fld>
            <a:endParaRPr lang="es-AR"/>
          </a:p>
        </p:txBody>
      </p:sp>
      <p:sp>
        <p:nvSpPr>
          <p:cNvPr id="8" name="Footer Placeholder 7"/>
          <p:cNvSpPr>
            <a:spLocks noGrp="1"/>
          </p:cNvSpPr>
          <p:nvPr>
            <p:ph type="ftr" sz="quarter" idx="11"/>
          </p:nvPr>
        </p:nvSpPr>
        <p:spPr/>
        <p:txBody>
          <a:bodyPr/>
          <a:lstStyle/>
          <a:p>
            <a:endParaRPr lang="es-AR"/>
          </a:p>
        </p:txBody>
      </p:sp>
      <p:sp>
        <p:nvSpPr>
          <p:cNvPr id="9" name="Slide Number Placeholder 8"/>
          <p:cNvSpPr>
            <a:spLocks noGrp="1"/>
          </p:cNvSpPr>
          <p:nvPr>
            <p:ph type="sldNum" sz="quarter" idx="12"/>
          </p:nvPr>
        </p:nvSpPr>
        <p:spPr/>
        <p:txBody>
          <a:bodyPr/>
          <a:lstStyle/>
          <a:p>
            <a:fld id="{7EAEDB10-638F-46BA-A1BF-B7B17F9EE627}" type="slidenum">
              <a:rPr lang="es-AR" smtClean="0"/>
              <a:pPr/>
              <a:t>‹Nº›</a:t>
            </a:fld>
            <a:endParaRPr lang="es-AR"/>
          </a:p>
        </p:txBody>
      </p:sp>
    </p:spTree>
    <p:extLst>
      <p:ext uri="{BB962C8B-B14F-4D97-AF65-F5344CB8AC3E}">
        <p14:creationId xmlns:p14="http://schemas.microsoft.com/office/powerpoint/2010/main" val="31790106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5FD0F495-8996-41F1-ACAE-07156A99396F}" type="datetimeFigureOut">
              <a:rPr lang="es-AR" smtClean="0"/>
              <a:pPr/>
              <a:t>26/09/2015</a:t>
            </a:fld>
            <a:endParaRPr lang="es-AR"/>
          </a:p>
        </p:txBody>
      </p:sp>
      <p:sp>
        <p:nvSpPr>
          <p:cNvPr id="4" name="Footer Placeholder 3"/>
          <p:cNvSpPr>
            <a:spLocks noGrp="1"/>
          </p:cNvSpPr>
          <p:nvPr>
            <p:ph type="ftr" sz="quarter" idx="11"/>
          </p:nvPr>
        </p:nvSpPr>
        <p:spPr/>
        <p:txBody>
          <a:bodyPr/>
          <a:lstStyle/>
          <a:p>
            <a:endParaRPr lang="es-AR"/>
          </a:p>
        </p:txBody>
      </p:sp>
      <p:sp>
        <p:nvSpPr>
          <p:cNvPr id="5" name="Slide Number Placeholder 4"/>
          <p:cNvSpPr>
            <a:spLocks noGrp="1"/>
          </p:cNvSpPr>
          <p:nvPr>
            <p:ph type="sldNum" sz="quarter" idx="12"/>
          </p:nvPr>
        </p:nvSpPr>
        <p:spPr/>
        <p:txBody>
          <a:bodyPr/>
          <a:lstStyle/>
          <a:p>
            <a:fld id="{7EAEDB10-638F-46BA-A1BF-B7B17F9EE627}" type="slidenum">
              <a:rPr lang="es-AR" smtClean="0"/>
              <a:pPr/>
              <a:t>‹Nº›</a:t>
            </a:fld>
            <a:endParaRPr lang="es-AR"/>
          </a:p>
        </p:txBody>
      </p:sp>
    </p:spTree>
    <p:extLst>
      <p:ext uri="{BB962C8B-B14F-4D97-AF65-F5344CB8AC3E}">
        <p14:creationId xmlns:p14="http://schemas.microsoft.com/office/powerpoint/2010/main" val="8642198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FD0F495-8996-41F1-ACAE-07156A99396F}" type="datetimeFigureOut">
              <a:rPr lang="es-AR" smtClean="0"/>
              <a:pPr/>
              <a:t>26/09/2015</a:t>
            </a:fld>
            <a:endParaRPr lang="es-AR"/>
          </a:p>
        </p:txBody>
      </p:sp>
      <p:sp>
        <p:nvSpPr>
          <p:cNvPr id="3" name="Footer Placeholder 2"/>
          <p:cNvSpPr>
            <a:spLocks noGrp="1"/>
          </p:cNvSpPr>
          <p:nvPr>
            <p:ph type="ftr" sz="quarter" idx="11"/>
          </p:nvPr>
        </p:nvSpPr>
        <p:spPr/>
        <p:txBody>
          <a:bodyPr/>
          <a:lstStyle/>
          <a:p>
            <a:endParaRPr lang="es-AR"/>
          </a:p>
        </p:txBody>
      </p:sp>
      <p:sp>
        <p:nvSpPr>
          <p:cNvPr id="4" name="Slide Number Placeholder 3"/>
          <p:cNvSpPr>
            <a:spLocks noGrp="1"/>
          </p:cNvSpPr>
          <p:nvPr>
            <p:ph type="sldNum" sz="quarter" idx="12"/>
          </p:nvPr>
        </p:nvSpPr>
        <p:spPr/>
        <p:txBody>
          <a:bodyPr/>
          <a:lstStyle/>
          <a:p>
            <a:fld id="{7EAEDB10-638F-46BA-A1BF-B7B17F9EE627}" type="slidenum">
              <a:rPr lang="es-AR" smtClean="0"/>
              <a:pPr/>
              <a:t>‹Nº›</a:t>
            </a:fld>
            <a:endParaRPr lang="es-AR"/>
          </a:p>
        </p:txBody>
      </p:sp>
    </p:spTree>
    <p:extLst>
      <p:ext uri="{BB962C8B-B14F-4D97-AF65-F5344CB8AC3E}">
        <p14:creationId xmlns:p14="http://schemas.microsoft.com/office/powerpoint/2010/main" val="22031854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5FD0F495-8996-41F1-ACAE-07156A99396F}" type="datetimeFigureOut">
              <a:rPr lang="es-AR" smtClean="0"/>
              <a:pPr/>
              <a:t>26/09/2015</a:t>
            </a:fld>
            <a:endParaRPr lang="es-AR"/>
          </a:p>
        </p:txBody>
      </p:sp>
      <p:sp>
        <p:nvSpPr>
          <p:cNvPr id="6" name="Footer Placeholder 5"/>
          <p:cNvSpPr>
            <a:spLocks noGrp="1"/>
          </p:cNvSpPr>
          <p:nvPr>
            <p:ph type="ftr" sz="quarter" idx="11"/>
          </p:nvPr>
        </p:nvSpPr>
        <p:spPr/>
        <p:txBody>
          <a:bodyPr/>
          <a:lstStyle/>
          <a:p>
            <a:endParaRPr lang="es-AR"/>
          </a:p>
        </p:txBody>
      </p:sp>
      <p:sp>
        <p:nvSpPr>
          <p:cNvPr id="7" name="Slide Number Placeholder 6"/>
          <p:cNvSpPr>
            <a:spLocks noGrp="1"/>
          </p:cNvSpPr>
          <p:nvPr>
            <p:ph type="sldNum" sz="quarter" idx="12"/>
          </p:nvPr>
        </p:nvSpPr>
        <p:spPr/>
        <p:txBody>
          <a:bodyPr/>
          <a:lstStyle/>
          <a:p>
            <a:fld id="{7EAEDB10-638F-46BA-A1BF-B7B17F9EE627}" type="slidenum">
              <a:rPr lang="es-AR" smtClean="0"/>
              <a:pPr/>
              <a:t>‹Nº›</a:t>
            </a:fld>
            <a:endParaRPr lang="es-AR"/>
          </a:p>
        </p:txBody>
      </p:sp>
    </p:spTree>
    <p:extLst>
      <p:ext uri="{BB962C8B-B14F-4D97-AF65-F5344CB8AC3E}">
        <p14:creationId xmlns:p14="http://schemas.microsoft.com/office/powerpoint/2010/main" val="32963637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5FD0F495-8996-41F1-ACAE-07156A99396F}" type="datetimeFigureOut">
              <a:rPr lang="es-AR" smtClean="0"/>
              <a:pPr/>
              <a:t>26/09/2015</a:t>
            </a:fld>
            <a:endParaRPr lang="es-AR"/>
          </a:p>
        </p:txBody>
      </p:sp>
      <p:sp>
        <p:nvSpPr>
          <p:cNvPr id="6" name="Footer Placeholder 5"/>
          <p:cNvSpPr>
            <a:spLocks noGrp="1"/>
          </p:cNvSpPr>
          <p:nvPr>
            <p:ph type="ftr" sz="quarter" idx="11"/>
          </p:nvPr>
        </p:nvSpPr>
        <p:spPr/>
        <p:txBody>
          <a:bodyPr/>
          <a:lstStyle/>
          <a:p>
            <a:endParaRPr lang="es-AR"/>
          </a:p>
        </p:txBody>
      </p:sp>
      <p:sp>
        <p:nvSpPr>
          <p:cNvPr id="7" name="Slide Number Placeholder 6"/>
          <p:cNvSpPr>
            <a:spLocks noGrp="1"/>
          </p:cNvSpPr>
          <p:nvPr>
            <p:ph type="sldNum" sz="quarter" idx="12"/>
          </p:nvPr>
        </p:nvSpPr>
        <p:spPr/>
        <p:txBody>
          <a:bodyPr/>
          <a:lstStyle/>
          <a:p>
            <a:fld id="{7EAEDB10-638F-46BA-A1BF-B7B17F9EE627}" type="slidenum">
              <a:rPr lang="es-AR" smtClean="0"/>
              <a:pPr/>
              <a:t>‹Nº›</a:t>
            </a:fld>
            <a:endParaRPr lang="es-AR"/>
          </a:p>
        </p:txBody>
      </p:sp>
    </p:spTree>
    <p:extLst>
      <p:ext uri="{BB962C8B-B14F-4D97-AF65-F5344CB8AC3E}">
        <p14:creationId xmlns:p14="http://schemas.microsoft.com/office/powerpoint/2010/main" val="6491388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5FD0F495-8996-41F1-ACAE-07156A99396F}" type="datetimeFigureOut">
              <a:rPr lang="es-AR" smtClean="0"/>
              <a:pPr/>
              <a:t>26/09/2015</a:t>
            </a:fld>
            <a:endParaRPr lang="es-AR"/>
          </a:p>
        </p:txBody>
      </p:sp>
      <p:sp>
        <p:nvSpPr>
          <p:cNvPr id="5"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p:txBody>
          <a:bodyPr/>
          <a:lstStyle/>
          <a:p>
            <a:fld id="{7EAEDB10-638F-46BA-A1BF-B7B17F9EE627}" type="slidenum">
              <a:rPr lang="es-AR" smtClean="0"/>
              <a:pPr/>
              <a:t>‹Nº›</a:t>
            </a:fld>
            <a:endParaRPr lang="es-AR"/>
          </a:p>
        </p:txBody>
      </p:sp>
    </p:spTree>
    <p:extLst>
      <p:ext uri="{BB962C8B-B14F-4D97-AF65-F5344CB8AC3E}">
        <p14:creationId xmlns:p14="http://schemas.microsoft.com/office/powerpoint/2010/main" val="20359866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s-ES" smtClean="0"/>
              <a:t>Haga clic para modificar el estilo de título del patrón</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5FD0F495-8996-41F1-ACAE-07156A99396F}" type="datetimeFigureOut">
              <a:rPr lang="es-AR" smtClean="0"/>
              <a:pPr/>
              <a:t>26/09/2015</a:t>
            </a:fld>
            <a:endParaRPr lang="es-AR"/>
          </a:p>
        </p:txBody>
      </p:sp>
      <p:sp>
        <p:nvSpPr>
          <p:cNvPr id="5"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p:txBody>
          <a:bodyPr/>
          <a:lstStyle/>
          <a:p>
            <a:fld id="{7EAEDB10-638F-46BA-A1BF-B7B17F9EE627}" type="slidenum">
              <a:rPr lang="es-AR" smtClean="0"/>
              <a:pPr/>
              <a:t>‹Nº›</a:t>
            </a:fld>
            <a:endParaRPr lang="es-AR"/>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3603358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5FD0F495-8996-41F1-ACAE-07156A99396F}" type="datetimeFigureOut">
              <a:rPr lang="es-AR" smtClean="0"/>
              <a:pPr/>
              <a:t>26/09/2015</a:t>
            </a:fld>
            <a:endParaRPr lang="es-AR"/>
          </a:p>
        </p:txBody>
      </p:sp>
      <p:sp>
        <p:nvSpPr>
          <p:cNvPr id="5"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p:txBody>
          <a:bodyPr/>
          <a:lstStyle/>
          <a:p>
            <a:fld id="{7EAEDB10-638F-46BA-A1BF-B7B17F9EE627}" type="slidenum">
              <a:rPr lang="es-AR" smtClean="0"/>
              <a:pPr/>
              <a:t>‹Nº›</a:t>
            </a:fld>
            <a:endParaRPr lang="es-AR"/>
          </a:p>
        </p:txBody>
      </p:sp>
    </p:spTree>
    <p:extLst>
      <p:ext uri="{BB962C8B-B14F-4D97-AF65-F5344CB8AC3E}">
        <p14:creationId xmlns:p14="http://schemas.microsoft.com/office/powerpoint/2010/main" val="27714504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s-ES" smtClean="0"/>
              <a:t>Haga clic para modificar el estilo de título del patrón</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5FD0F495-8996-41F1-ACAE-07156A99396F}" type="datetimeFigureOut">
              <a:rPr lang="es-AR" smtClean="0"/>
              <a:pPr/>
              <a:t>26/09/2015</a:t>
            </a:fld>
            <a:endParaRPr lang="es-AR"/>
          </a:p>
        </p:txBody>
      </p:sp>
      <p:sp>
        <p:nvSpPr>
          <p:cNvPr id="5"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p:txBody>
          <a:bodyPr/>
          <a:lstStyle/>
          <a:p>
            <a:fld id="{7EAEDB10-638F-46BA-A1BF-B7B17F9EE627}" type="slidenum">
              <a:rPr lang="es-AR" smtClean="0"/>
              <a:pPr/>
              <a:t>‹Nº›</a:t>
            </a:fld>
            <a:endParaRPr lang="es-AR"/>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0601896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s-ES" smtClean="0"/>
              <a:t>Haga clic para modificar el estilo de título del patrón</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5FD0F495-8996-41F1-ACAE-07156A99396F}" type="datetimeFigureOut">
              <a:rPr lang="es-AR" smtClean="0"/>
              <a:pPr/>
              <a:t>26/09/2015</a:t>
            </a:fld>
            <a:endParaRPr lang="es-AR"/>
          </a:p>
        </p:txBody>
      </p:sp>
      <p:sp>
        <p:nvSpPr>
          <p:cNvPr id="5"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p:txBody>
          <a:bodyPr/>
          <a:lstStyle/>
          <a:p>
            <a:fld id="{7EAEDB10-638F-46BA-A1BF-B7B17F9EE627}" type="slidenum">
              <a:rPr lang="es-AR" smtClean="0"/>
              <a:pPr/>
              <a:t>‹Nº›</a:t>
            </a:fld>
            <a:endParaRPr lang="es-AR"/>
          </a:p>
        </p:txBody>
      </p:sp>
    </p:spTree>
    <p:extLst>
      <p:ext uri="{BB962C8B-B14F-4D97-AF65-F5344CB8AC3E}">
        <p14:creationId xmlns:p14="http://schemas.microsoft.com/office/powerpoint/2010/main" val="15014814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5FD0F495-8996-41F1-ACAE-07156A99396F}" type="datetimeFigureOut">
              <a:rPr lang="es-AR" smtClean="0"/>
              <a:pPr/>
              <a:t>26/09/2015</a:t>
            </a:fld>
            <a:endParaRPr lang="es-AR"/>
          </a:p>
        </p:txBody>
      </p:sp>
      <p:sp>
        <p:nvSpPr>
          <p:cNvPr id="5"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p:txBody>
          <a:bodyPr/>
          <a:lstStyle/>
          <a:p>
            <a:fld id="{7EAEDB10-638F-46BA-A1BF-B7B17F9EE627}" type="slidenum">
              <a:rPr lang="es-AR" smtClean="0"/>
              <a:pPr/>
              <a:t>‹Nº›</a:t>
            </a:fld>
            <a:endParaRPr lang="es-AR"/>
          </a:p>
        </p:txBody>
      </p:sp>
    </p:spTree>
    <p:extLst>
      <p:ext uri="{BB962C8B-B14F-4D97-AF65-F5344CB8AC3E}">
        <p14:creationId xmlns:p14="http://schemas.microsoft.com/office/powerpoint/2010/main" val="13905457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5FD0F495-8996-41F1-ACAE-07156A99396F}" type="datetimeFigureOut">
              <a:rPr lang="es-AR" smtClean="0"/>
              <a:pPr/>
              <a:t>26/09/2015</a:t>
            </a:fld>
            <a:endParaRPr lang="es-AR"/>
          </a:p>
        </p:txBody>
      </p:sp>
      <p:sp>
        <p:nvSpPr>
          <p:cNvPr id="5"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p:txBody>
          <a:bodyPr/>
          <a:lstStyle/>
          <a:p>
            <a:fld id="{7EAEDB10-638F-46BA-A1BF-B7B17F9EE627}" type="slidenum">
              <a:rPr lang="es-AR" smtClean="0"/>
              <a:pPr/>
              <a:t>‹Nº›</a:t>
            </a:fld>
            <a:endParaRPr lang="es-AR"/>
          </a:p>
        </p:txBody>
      </p:sp>
    </p:spTree>
    <p:extLst>
      <p:ext uri="{BB962C8B-B14F-4D97-AF65-F5344CB8AC3E}">
        <p14:creationId xmlns:p14="http://schemas.microsoft.com/office/powerpoint/2010/main" val="19910024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FD0F495-8996-41F1-ACAE-07156A99396F}" type="datetimeFigureOut">
              <a:rPr lang="es-AR" smtClean="0"/>
              <a:pPr/>
              <a:t>26/09/2015</a:t>
            </a:fld>
            <a:endParaRPr lang="es-AR"/>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s-AR"/>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7EAEDB10-638F-46BA-A1BF-B7B17F9EE627}" type="slidenum">
              <a:rPr lang="es-AR" smtClean="0"/>
              <a:pPr/>
              <a:t>‹Nº›</a:t>
            </a:fld>
            <a:endParaRPr lang="es-AR"/>
          </a:p>
        </p:txBody>
      </p:sp>
    </p:spTree>
    <p:extLst>
      <p:ext uri="{BB962C8B-B14F-4D97-AF65-F5344CB8AC3E}">
        <p14:creationId xmlns:p14="http://schemas.microsoft.com/office/powerpoint/2010/main" val="313868021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00034" y="2285992"/>
            <a:ext cx="8229600" cy="3786206"/>
          </a:xfrm>
        </p:spPr>
        <p:txBody>
          <a:bodyPr>
            <a:normAutofit fontScale="90000"/>
          </a:bodyPr>
          <a:lstStyle/>
          <a:p>
            <a:pPr algn="ctr"/>
            <a:r>
              <a:rPr lang="es-AR" sz="2200" dirty="0" smtClean="0">
                <a:solidFill>
                  <a:srgbClr val="7030A0"/>
                </a:solidFill>
              </a:rPr>
              <a:t/>
            </a:r>
            <a:br>
              <a:rPr lang="es-AR" sz="2200" dirty="0" smtClean="0">
                <a:solidFill>
                  <a:srgbClr val="7030A0"/>
                </a:solidFill>
              </a:rPr>
            </a:br>
            <a:r>
              <a:rPr lang="es-AR" sz="7200" dirty="0" smtClean="0">
                <a:solidFill>
                  <a:srgbClr val="FF0000"/>
                </a:solidFill>
              </a:rPr>
              <a:t>MAGNETISMO Y ELECTRICIDAD</a:t>
            </a:r>
            <a:r>
              <a:rPr lang="es-AR" sz="7200" dirty="0" smtClean="0"/>
              <a:t/>
            </a:r>
            <a:br>
              <a:rPr lang="es-AR" sz="7200" dirty="0" smtClean="0"/>
            </a:br>
            <a:r>
              <a:rPr lang="es-AR" sz="2200" dirty="0"/>
              <a:t/>
            </a:r>
            <a:br>
              <a:rPr lang="es-AR" sz="2200" dirty="0"/>
            </a:br>
            <a:r>
              <a:rPr lang="es-AR" dirty="0" smtClean="0"/>
              <a:t/>
            </a:r>
            <a:br>
              <a:rPr lang="es-AR" dirty="0" smtClean="0"/>
            </a:br>
            <a:r>
              <a:rPr lang="es-AR" dirty="0"/>
              <a:t/>
            </a:r>
            <a:br>
              <a:rPr lang="es-AR" dirty="0"/>
            </a:br>
            <a:endParaRPr lang="es-A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796908"/>
          </a:xfrm>
        </p:spPr>
        <p:txBody>
          <a:bodyPr>
            <a:normAutofit/>
          </a:bodyPr>
          <a:lstStyle/>
          <a:p>
            <a:pPr algn="ctr"/>
            <a:r>
              <a:rPr lang="es-AR" sz="2000" dirty="0" smtClean="0">
                <a:latin typeface="Arial" pitchFamily="34" charset="0"/>
                <a:cs typeface="Arial" pitchFamily="34" charset="0"/>
              </a:rPr>
              <a:t>INTRODUCCION</a:t>
            </a:r>
            <a:endParaRPr lang="es-AR" sz="2000" dirty="0">
              <a:latin typeface="Arial" pitchFamily="34" charset="0"/>
              <a:cs typeface="Arial" pitchFamily="34" charset="0"/>
            </a:endParaRPr>
          </a:p>
        </p:txBody>
      </p:sp>
      <p:sp>
        <p:nvSpPr>
          <p:cNvPr id="4" name="3 Rectángulo"/>
          <p:cNvSpPr/>
          <p:nvPr/>
        </p:nvSpPr>
        <p:spPr>
          <a:xfrm>
            <a:off x="500034" y="1643050"/>
            <a:ext cx="8286808" cy="3139321"/>
          </a:xfrm>
          <a:prstGeom prst="rect">
            <a:avLst/>
          </a:prstGeom>
        </p:spPr>
        <p:txBody>
          <a:bodyPr wrap="square">
            <a:spAutoFit/>
          </a:bodyPr>
          <a:lstStyle/>
          <a:p>
            <a:r>
              <a:rPr lang="es-AR" dirty="0"/>
              <a:t>El magnetismo es uno de los aspectos del electromagnetismo, que es una de las fuerzas fundamentales de la naturaleza. Las fuerzas magnéticas son producidas por el movimiento de partículas cargadas, como por ejemplo electrones, lo que indica la estrecha relación entre la electricidad y el magnetismo. </a:t>
            </a:r>
            <a:endParaRPr lang="es-AR" dirty="0" smtClean="0"/>
          </a:p>
          <a:p>
            <a:endParaRPr lang="es-AR" dirty="0"/>
          </a:p>
          <a:p>
            <a:r>
              <a:rPr lang="es-AR" dirty="0" smtClean="0"/>
              <a:t>El </a:t>
            </a:r>
            <a:r>
              <a:rPr lang="es-AR" dirty="0"/>
              <a:t>marco que enlaza ambas fuerzas, es el tema de este curso, se denomina teoría </a:t>
            </a:r>
            <a:r>
              <a:rPr lang="es-AR" dirty="0" smtClean="0"/>
              <a:t>electromagnético. </a:t>
            </a:r>
            <a:r>
              <a:rPr lang="es-AR" dirty="0"/>
              <a:t>La manifestación más conocida del magnetismo es la fuerza de atracción o repulsión que actúa entre los materiales magnéticos como el hierro. Sin embargo, en toda la materia se pueden observar efectos más sutiles del magnetismo. Recientemente, estos efectos han proporcionado claves importantes para comprender la </a:t>
            </a:r>
            <a:r>
              <a:rPr lang="es-AR" dirty="0" smtClean="0"/>
              <a:t>estructura atómica </a:t>
            </a:r>
            <a:r>
              <a:rPr lang="es-AR" dirty="0"/>
              <a:t>de la materia.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Tabla"/>
          <p:cNvGraphicFramePr>
            <a:graphicFrameLocks noGrp="1"/>
          </p:cNvGraphicFramePr>
          <p:nvPr/>
        </p:nvGraphicFramePr>
        <p:xfrm>
          <a:off x="857224" y="1357298"/>
          <a:ext cx="7429552" cy="1643074"/>
        </p:xfrm>
        <a:graphic>
          <a:graphicData uri="http://schemas.openxmlformats.org/drawingml/2006/table">
            <a:tbl>
              <a:tblPr/>
              <a:tblGrid>
                <a:gridCol w="7429552"/>
              </a:tblGrid>
              <a:tr h="1643074">
                <a:tc>
                  <a:txBody>
                    <a:bodyPr/>
                    <a:lstStyle/>
                    <a:p>
                      <a:pPr algn="just"/>
                      <a:r>
                        <a:rPr lang="es-AR" u="none" strike="noStrike" dirty="0" smtClean="0"/>
                        <a:t>Existe </a:t>
                      </a:r>
                      <a:r>
                        <a:rPr lang="es-AR" u="none" strike="noStrike" dirty="0"/>
                        <a:t>en la naturaleza un mineral llamado </a:t>
                      </a:r>
                      <a:r>
                        <a:rPr lang="es-AR" b="1" u="none" strike="noStrike" dirty="0"/>
                        <a:t>magnetita </a:t>
                      </a:r>
                      <a:r>
                        <a:rPr lang="es-AR" u="none" strike="noStrike" dirty="0"/>
                        <a:t>o piedra imán que tiene la propiedad de atraer el hierro, el cobalto, el níquel y ciertas aleaciones de estos metales. Esta propiedad recibe el nombre de </a:t>
                      </a:r>
                      <a:r>
                        <a:rPr lang="es-AR" b="1" u="none" strike="noStrike" dirty="0"/>
                        <a:t>magnetismo</a:t>
                      </a:r>
                      <a:r>
                        <a:rPr lang="es-AR" u="none" strike="noStrike" dirty="0"/>
                        <a:t>.</a:t>
                      </a:r>
                      <a:endParaRPr lang="es-AR" dirty="0"/>
                    </a:p>
                  </a:txBody>
                  <a:tcPr marL="0" marR="0" marT="0" marB="0" anchor="ctr">
                    <a:lnL>
                      <a:noFill/>
                    </a:lnL>
                    <a:lnR>
                      <a:noFill/>
                    </a:lnR>
                    <a:lnT>
                      <a:noFill/>
                    </a:lnT>
                    <a:lnB>
                      <a:noFill/>
                    </a:lnB>
                  </a:tcPr>
                </a:tc>
              </a:tr>
            </a:tbl>
          </a:graphicData>
        </a:graphic>
      </p:graphicFrame>
      <p:sp>
        <p:nvSpPr>
          <p:cNvPr id="1025" name="Rectangle 1"/>
          <p:cNvSpPr>
            <a:spLocks noChangeArrowheads="1"/>
          </p:cNvSpPr>
          <p:nvPr/>
        </p:nvSpPr>
        <p:spPr bwMode="auto">
          <a:xfrm rot="10800000" flipV="1">
            <a:off x="3286116" y="453876"/>
            <a:ext cx="2071702"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2000" b="1" i="0" u="none" strike="noStrike" cap="none" normalizeH="0" baseline="0" dirty="0" smtClean="0">
                <a:ln>
                  <a:noFill/>
                </a:ln>
                <a:solidFill>
                  <a:srgbClr val="FF0000"/>
                </a:solidFill>
                <a:effectLst/>
                <a:latin typeface="Arial" pitchFamily="34" charset="0"/>
                <a:cs typeface="Arial" pitchFamily="34" charset="0"/>
              </a:rPr>
              <a:t> MAGNETISMO</a:t>
            </a:r>
            <a:endParaRPr kumimoji="0" lang="es-AR" sz="2000" b="0" i="0" u="none" strike="noStrike" cap="none" normalizeH="0" baseline="0" dirty="0" smtClean="0">
              <a:ln>
                <a:noFill/>
              </a:ln>
              <a:solidFill>
                <a:srgbClr val="FF0000"/>
              </a:solidFill>
              <a:effectLst/>
              <a:latin typeface="Arial" pitchFamily="34" charset="0"/>
              <a:cs typeface="Arial" pitchFamily="34" charset="0"/>
            </a:endParaRPr>
          </a:p>
        </p:txBody>
      </p:sp>
      <p:pic>
        <p:nvPicPr>
          <p:cNvPr id="1027" name="Picture 3" descr="http://www.quimicaweb.net/grupo_trabajo_fyq3/tema9/imagenes/portada.gif"/>
          <p:cNvPicPr>
            <a:picLocks noChangeAspect="1" noChangeArrowheads="1"/>
          </p:cNvPicPr>
          <p:nvPr/>
        </p:nvPicPr>
        <p:blipFill>
          <a:blip r:embed="rId2" cstate="print"/>
          <a:srcRect/>
          <a:stretch>
            <a:fillRect/>
          </a:stretch>
        </p:blipFill>
        <p:spPr bwMode="auto">
          <a:xfrm>
            <a:off x="5286380" y="3429000"/>
            <a:ext cx="2736536" cy="2714644"/>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582594"/>
          </a:xfrm>
        </p:spPr>
        <p:txBody>
          <a:bodyPr>
            <a:normAutofit/>
          </a:bodyPr>
          <a:lstStyle/>
          <a:p>
            <a:pPr algn="ctr"/>
            <a:r>
              <a:rPr lang="es-AR" sz="1800" b="1" dirty="0" smtClean="0">
                <a:solidFill>
                  <a:srgbClr val="FF0000"/>
                </a:solidFill>
                <a:latin typeface="Arial" pitchFamily="34" charset="0"/>
                <a:cs typeface="Arial" pitchFamily="34" charset="0"/>
              </a:rPr>
              <a:t>HISTORIA</a:t>
            </a:r>
            <a:endParaRPr lang="es-AR" sz="1800" b="1" dirty="0">
              <a:solidFill>
                <a:srgbClr val="FF0000"/>
              </a:solidFill>
              <a:latin typeface="Arial" pitchFamily="34" charset="0"/>
              <a:cs typeface="Arial" pitchFamily="34" charset="0"/>
            </a:endParaRPr>
          </a:p>
        </p:txBody>
      </p:sp>
      <p:sp>
        <p:nvSpPr>
          <p:cNvPr id="4" name="3 Rectángulo"/>
          <p:cNvSpPr/>
          <p:nvPr/>
        </p:nvSpPr>
        <p:spPr>
          <a:xfrm>
            <a:off x="357158" y="1142984"/>
            <a:ext cx="8429684" cy="4801314"/>
          </a:xfrm>
          <a:prstGeom prst="rect">
            <a:avLst/>
          </a:prstGeom>
        </p:spPr>
        <p:txBody>
          <a:bodyPr wrap="square">
            <a:spAutoFit/>
          </a:bodyPr>
          <a:lstStyle/>
          <a:p>
            <a:pPr algn="just"/>
            <a:r>
              <a:rPr lang="es-AR" dirty="0"/>
              <a:t>Los fenómenos magnéticos fueron conocidos por los antiguos griegos. Se dice que por primera vez se observaron en la ciudad de Magnesia del Meandro en Asia Menor, de ahí el término magnetismo. Sabían que ciertas piedras atraían el hierro, y que los trocitos de hierro atraídos atraían a su vez a otros. Estas se denominaron imanes naturales</a:t>
            </a:r>
            <a:r>
              <a:rPr lang="es-AR" dirty="0" smtClean="0"/>
              <a:t>.</a:t>
            </a:r>
            <a:endParaRPr lang="es-AR" baseline="30000" dirty="0"/>
          </a:p>
          <a:p>
            <a:pPr algn="just"/>
            <a:endParaRPr lang="es-AR" dirty="0"/>
          </a:p>
          <a:p>
            <a:pPr algn="just"/>
            <a:r>
              <a:rPr lang="es-AR" dirty="0"/>
              <a:t>El primer filósofo que estudió el fenómeno del magnetismo fue Tales de Mileto, filósofo griego que vivió entre 625 a. C. y 545 a. </a:t>
            </a:r>
            <a:r>
              <a:rPr lang="es-AR" dirty="0" smtClean="0"/>
              <a:t>C.</a:t>
            </a:r>
            <a:r>
              <a:rPr lang="es-AR" baseline="30000" dirty="0"/>
              <a:t> </a:t>
            </a:r>
            <a:r>
              <a:rPr lang="es-AR" dirty="0" smtClean="0"/>
              <a:t>En </a:t>
            </a:r>
            <a:r>
              <a:rPr lang="es-AR" dirty="0"/>
              <a:t>China, la primera referencia a este fenómeno se encuentra en un manuscrito del siglo IV a. C. titulado </a:t>
            </a:r>
            <a:r>
              <a:rPr lang="es-AR" i="1" dirty="0"/>
              <a:t>Libro del amo del valle del diablo</a:t>
            </a:r>
            <a:r>
              <a:rPr lang="es-AR" dirty="0"/>
              <a:t>: «La magnetita atrae al hierro hacia sí o es atraída por éste</a:t>
            </a:r>
            <a:r>
              <a:rPr lang="es-AR" dirty="0" smtClean="0"/>
              <a:t>».</a:t>
            </a:r>
            <a:r>
              <a:rPr lang="es-AR" baseline="30000" dirty="0"/>
              <a:t> </a:t>
            </a:r>
            <a:r>
              <a:rPr lang="es-AR" dirty="0" smtClean="0"/>
              <a:t>La </a:t>
            </a:r>
            <a:r>
              <a:rPr lang="es-AR" dirty="0"/>
              <a:t>primera mención sobre la atracción de una aguja aparece en un trabajo realizado entre los años 20 y 100 de nuestra era: «La magnetita atrae a la aguja</a:t>
            </a:r>
            <a:r>
              <a:rPr lang="es-AR" dirty="0" smtClean="0"/>
              <a:t>».</a:t>
            </a:r>
          </a:p>
          <a:p>
            <a:pPr algn="just"/>
            <a:endParaRPr lang="es-AR" dirty="0"/>
          </a:p>
          <a:p>
            <a:pPr algn="just"/>
            <a:r>
              <a:rPr lang="es-AR" dirty="0"/>
              <a:t>El científico </a:t>
            </a:r>
            <a:r>
              <a:rPr lang="es-AR" dirty="0" err="1"/>
              <a:t>Shen</a:t>
            </a:r>
            <a:r>
              <a:rPr lang="es-AR" dirty="0"/>
              <a:t> </a:t>
            </a:r>
            <a:r>
              <a:rPr lang="es-AR" dirty="0" err="1"/>
              <a:t>Kua</a:t>
            </a:r>
            <a:r>
              <a:rPr lang="es-AR" dirty="0"/>
              <a:t> (1031-1095) escribió sobre la </a:t>
            </a:r>
            <a:r>
              <a:rPr lang="es-AR" dirty="0" smtClean="0"/>
              <a:t>brújula de </a:t>
            </a:r>
            <a:r>
              <a:rPr lang="es-AR" dirty="0"/>
              <a:t>aguja magnética y mejoró la precisión en la navegación empleando el concepto astronómico del norte absoluto. Hacia el siglo XII los chinos ya habían desarrollado la técnica lo suficiente como para utilizar la brújula para mejorar la navegación. Alexander </a:t>
            </a:r>
            <a:r>
              <a:rPr lang="es-AR" dirty="0" err="1"/>
              <a:t>Neckham</a:t>
            </a:r>
            <a:r>
              <a:rPr lang="es-AR" dirty="0"/>
              <a:t> fue el primer europeo en conseguir desarrollar esta técnica en </a:t>
            </a:r>
            <a:r>
              <a:rPr lang="es-AR" dirty="0" smtClean="0"/>
              <a:t>1187.</a:t>
            </a:r>
            <a:endParaRPr lang="es-A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00034" y="428604"/>
            <a:ext cx="8229600" cy="654032"/>
          </a:xfrm>
        </p:spPr>
        <p:txBody>
          <a:bodyPr>
            <a:noAutofit/>
          </a:bodyPr>
          <a:lstStyle/>
          <a:p>
            <a:pPr algn="ctr"/>
            <a:r>
              <a:rPr lang="es-AR" sz="1800" b="1" dirty="0" smtClean="0">
                <a:solidFill>
                  <a:srgbClr val="FF0000"/>
                </a:solidFill>
                <a:latin typeface="Arial" pitchFamily="34" charset="0"/>
                <a:cs typeface="Arial" pitchFamily="34" charset="0"/>
              </a:rPr>
              <a:t>BREVE EXPLICACION DEL MAGNETISMO</a:t>
            </a:r>
            <a:endParaRPr lang="es-AR" sz="1800" b="1" dirty="0">
              <a:solidFill>
                <a:srgbClr val="FF0000"/>
              </a:solidFill>
              <a:latin typeface="Arial" pitchFamily="34" charset="0"/>
              <a:cs typeface="Arial" pitchFamily="34" charset="0"/>
            </a:endParaRPr>
          </a:p>
        </p:txBody>
      </p:sp>
      <p:sp>
        <p:nvSpPr>
          <p:cNvPr id="4" name="3 Rectángulo"/>
          <p:cNvSpPr/>
          <p:nvPr/>
        </p:nvSpPr>
        <p:spPr>
          <a:xfrm>
            <a:off x="714348" y="1285860"/>
            <a:ext cx="7858180" cy="3970318"/>
          </a:xfrm>
          <a:prstGeom prst="rect">
            <a:avLst/>
          </a:prstGeom>
        </p:spPr>
        <p:txBody>
          <a:bodyPr wrap="square">
            <a:spAutoFit/>
          </a:bodyPr>
          <a:lstStyle/>
          <a:p>
            <a:pPr algn="just"/>
            <a:r>
              <a:rPr lang="es-AR" dirty="0"/>
              <a:t>Cada electrón es, por su naturaleza, un pequeño imán (véase Momento dipolar magnético electrónico). Ordinariamente, innumerables electrones de un material están orientados aleatoriamente en diferentes direcciones, pero en un imán casi todos los electrones tienden a orientarse en la misma dirección, creando una fuerza magnética grande o pequeña dependiendo del número de electrones que estén orientados</a:t>
            </a:r>
            <a:r>
              <a:rPr lang="es-AR" dirty="0" smtClean="0"/>
              <a:t>.</a:t>
            </a:r>
          </a:p>
          <a:p>
            <a:pPr algn="just"/>
            <a:endParaRPr lang="es-AR" dirty="0"/>
          </a:p>
          <a:p>
            <a:pPr algn="just"/>
            <a:r>
              <a:rPr lang="es-AR" dirty="0"/>
              <a:t>Además del campo magnético intrínseco del electrón, algunas veces hay que contar también con el campo magnético debido al movimiento orbital del electrón alrededor del núcleo. Este efecto es análogo al campo generado por una corriente eléctrica que circula por una bobina (</a:t>
            </a:r>
            <a:r>
              <a:rPr lang="es-AR" dirty="0" smtClean="0"/>
              <a:t>ver dipolo </a:t>
            </a:r>
            <a:r>
              <a:rPr lang="es-AR" dirty="0"/>
              <a:t>magnético). De nuevo, en general el movimiento de los electrones no da lugar a un campo magnético en el material, pero en ciertas condiciones los movimientos pueden alinearse y producir un campo magnético total medible.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3"/>
          <p:cNvSpPr>
            <a:spLocks noChangeArrowheads="1"/>
          </p:cNvSpPr>
          <p:nvPr/>
        </p:nvSpPr>
        <p:spPr bwMode="auto">
          <a:xfrm rot="10800000" flipV="1">
            <a:off x="500034" y="397827"/>
            <a:ext cx="8286808" cy="21236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AR" sz="2000" b="1" i="0" u="none" strike="noStrike" cap="none" normalizeH="0" baseline="0" dirty="0" smtClean="0">
                <a:ln>
                  <a:noFill/>
                </a:ln>
                <a:solidFill>
                  <a:srgbClr val="FF0000"/>
                </a:solidFill>
                <a:effectLst/>
                <a:latin typeface="Arial" pitchFamily="34" charset="0"/>
                <a:cs typeface="Arial" pitchFamily="34" charset="0"/>
              </a:rPr>
              <a:t>EL CAMPO MAGNÉTICO</a:t>
            </a:r>
          </a:p>
          <a:p>
            <a:pPr marL="0" marR="0" lvl="0" indent="0" algn="ctr" defTabSz="914400" rtl="0" eaLnBrk="0" fontAlgn="base" latinLnBrk="0" hangingPunct="0">
              <a:lnSpc>
                <a:spcPct val="100000"/>
              </a:lnSpc>
              <a:spcBef>
                <a:spcPct val="0"/>
              </a:spcBef>
              <a:spcAft>
                <a:spcPct val="0"/>
              </a:spcAft>
              <a:buClrTx/>
              <a:buSzTx/>
              <a:buFontTx/>
              <a:buNone/>
              <a:tabLst/>
            </a:pPr>
            <a:r>
              <a:rPr kumimoji="0" lang="es-AR" sz="1600" b="1" i="0" u="none" strike="noStrike" cap="none" normalizeH="0" baseline="0" dirty="0" smtClean="0">
                <a:ln>
                  <a:noFill/>
                </a:ln>
                <a:solidFill>
                  <a:srgbClr val="445555"/>
                </a:solidFill>
                <a:effectLst/>
                <a:latin typeface="Arial" pitchFamily="34" charset="0"/>
                <a:cs typeface="Arial" pitchFamily="34" charset="0"/>
              </a:rPr>
              <a:t>  </a:t>
            </a:r>
            <a:endParaRPr kumimoji="0" lang="es-AR" sz="1600" b="0" i="0" u="none" strike="noStrike" cap="none" normalizeH="0" baseline="0" dirty="0" smtClean="0">
              <a:ln>
                <a:noFill/>
              </a:ln>
              <a:solidFill>
                <a:srgbClr val="445555"/>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AR" sz="1600" b="0" i="0" u="none" strike="noStrike" cap="none" normalizeH="0" baseline="0" dirty="0" smtClean="0">
                <a:ln>
                  <a:noFill/>
                </a:ln>
                <a:effectLst/>
                <a:latin typeface="Arial" pitchFamily="34" charset="0"/>
                <a:cs typeface="Arial" pitchFamily="34" charset="0"/>
              </a:rPr>
              <a:t>Una barra imantada o un cable que transporta corriente pueden influir en otros materiales magnéticos sin tocarlos físicamente porque los objetos magnéticos producen un ‘campo magnético’. Los campos magnéticos suelen representarse mediante ‘líneas de campo magnético’ o ‘líneas de fuerza’. En cualquier punto, la dirección del campo magnético es igual a la dirección de las líneas de fuerza, y la intensidad del campo es inversamente proporcional al espacio entre las líneas.</a:t>
            </a:r>
            <a:endParaRPr kumimoji="0" lang="es-AR" sz="19900" b="1" i="0" u="none" strike="noStrike" cap="none" normalizeH="0" baseline="0" dirty="0" smtClean="0">
              <a:ln>
                <a:noFill/>
              </a:ln>
              <a:effectLst/>
              <a:latin typeface="Arial" pitchFamily="34" charset="0"/>
              <a:cs typeface="Arial" pitchFamily="34" charset="0"/>
            </a:endParaRPr>
          </a:p>
        </p:txBody>
      </p:sp>
      <p:pic>
        <p:nvPicPr>
          <p:cNvPr id="15364" name="Picture 4" descr="http://www.monografias.com/trabajos12/magne/Image581.gif"/>
          <p:cNvPicPr>
            <a:picLocks noChangeAspect="1" noChangeArrowheads="1"/>
          </p:cNvPicPr>
          <p:nvPr/>
        </p:nvPicPr>
        <p:blipFill>
          <a:blip r:embed="rId2" cstate="print"/>
          <a:srcRect/>
          <a:stretch>
            <a:fillRect/>
          </a:stretch>
        </p:blipFill>
        <p:spPr bwMode="auto">
          <a:xfrm>
            <a:off x="714348" y="3286124"/>
            <a:ext cx="3060914" cy="2214578"/>
          </a:xfrm>
          <a:prstGeom prst="rect">
            <a:avLst/>
          </a:prstGeom>
          <a:noFill/>
        </p:spPr>
      </p:pic>
      <p:pic>
        <p:nvPicPr>
          <p:cNvPr id="15366" name="Picture 6" descr="http://www.monografias.com/trabajos12/magne/Image582.gif"/>
          <p:cNvPicPr>
            <a:picLocks noChangeAspect="1" noChangeArrowheads="1"/>
          </p:cNvPicPr>
          <p:nvPr/>
        </p:nvPicPr>
        <p:blipFill>
          <a:blip r:embed="rId3" cstate="print"/>
          <a:srcRect/>
          <a:stretch>
            <a:fillRect/>
          </a:stretch>
        </p:blipFill>
        <p:spPr bwMode="auto">
          <a:xfrm>
            <a:off x="5643570" y="3714752"/>
            <a:ext cx="2599722" cy="1928826"/>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nvPr>
        </p:nvGraphicFramePr>
        <p:xfrm>
          <a:off x="500034" y="2643182"/>
          <a:ext cx="7858180" cy="1454633"/>
        </p:xfrm>
        <a:graphic>
          <a:graphicData uri="http://schemas.openxmlformats.org/drawingml/2006/table">
            <a:tbl>
              <a:tblPr/>
              <a:tblGrid>
                <a:gridCol w="7858180"/>
              </a:tblGrid>
              <a:tr h="1454633">
                <a:tc>
                  <a:txBody>
                    <a:bodyPr/>
                    <a:lstStyle/>
                    <a:p>
                      <a:pPr algn="just"/>
                      <a:r>
                        <a:rPr lang="es-AR" sz="1600" dirty="0">
                          <a:latin typeface="Arial" pitchFamily="34" charset="0"/>
                          <a:cs typeface="Arial" pitchFamily="34" charset="0"/>
                        </a:rPr>
                        <a:t>En 1820 el físico danés Hans Christian Oersted descubrió que entre el magnetismo y las cargas de la corriente eléctrica que fluye por un conductor existía una estrecha relación</a:t>
                      </a:r>
                      <a:r>
                        <a:rPr lang="es-AR" sz="1600" dirty="0" smtClean="0">
                          <a:latin typeface="Arial" pitchFamily="34" charset="0"/>
                          <a:cs typeface="Arial" pitchFamily="34" charset="0"/>
                        </a:rPr>
                        <a:t>. Cuando </a:t>
                      </a:r>
                      <a:r>
                        <a:rPr lang="es-AR" sz="1600" dirty="0">
                          <a:latin typeface="Arial" pitchFamily="34" charset="0"/>
                          <a:cs typeface="Arial" pitchFamily="34" charset="0"/>
                        </a:rPr>
                        <a:t>eso ocurre, las cargas eléctricas o electrones que se encuentran en movimiento en esos momentos, originan la aparición de un campo magnético tal a su alrededor, que puede desviar la aguja de una brújula.</a:t>
                      </a:r>
                    </a:p>
                  </a:txBody>
                  <a:tcPr marL="0" marR="0" marT="0" marB="0" anchor="ctr">
                    <a:lnL>
                      <a:noFill/>
                    </a:lnL>
                    <a:lnR>
                      <a:noFill/>
                    </a:lnR>
                    <a:lnT>
                      <a:noFill/>
                    </a:lnT>
                    <a:lnB>
                      <a:noFill/>
                    </a:lnB>
                  </a:tcPr>
                </a:tc>
              </a:tr>
            </a:tbl>
          </a:graphicData>
        </a:graphic>
      </p:graphicFrame>
      <p:sp>
        <p:nvSpPr>
          <p:cNvPr id="17409" name="Rectangle 1"/>
          <p:cNvSpPr>
            <a:spLocks noChangeArrowheads="1"/>
          </p:cNvSpPr>
          <p:nvPr/>
        </p:nvSpPr>
        <p:spPr bwMode="auto">
          <a:xfrm rot="10800000" flipV="1">
            <a:off x="428596" y="826454"/>
            <a:ext cx="8358246" cy="138499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AR" sz="2000" b="1" i="0" u="sng" strike="noStrike" cap="none" normalizeH="0" baseline="0" dirty="0" smtClean="0">
                <a:ln>
                  <a:noFill/>
                </a:ln>
                <a:solidFill>
                  <a:srgbClr val="FF0000"/>
                </a:solidFill>
                <a:effectLst/>
                <a:latin typeface="Arial" pitchFamily="34" charset="0"/>
                <a:cs typeface="Arial" pitchFamily="34" charset="0"/>
              </a:rPr>
              <a:t>Campo magnético creado por un conductor rectilíneo:</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s-AR" sz="1600" b="0" i="0" u="none" strike="noStrike" cap="none" normalizeH="0" baseline="0" dirty="0" smtClean="0">
              <a:ln>
                <a:noFill/>
              </a:ln>
              <a:solidFill>
                <a:srgbClr val="000000"/>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AR" sz="1600" b="0" i="0" u="none" strike="noStrike" cap="none" normalizeH="0" baseline="0" dirty="0" smtClean="0">
                <a:ln>
                  <a:noFill/>
                </a:ln>
                <a:effectLst/>
                <a:latin typeface="Arial" pitchFamily="34" charset="0"/>
                <a:cs typeface="Arial" pitchFamily="34" charset="0"/>
              </a:rPr>
              <a:t>Una corriente rectilínea crea a su alrededor un campo magnético cuya intensidad se incrementa al aumentar la intensidad de la corriente eléctrica y disminuye al aumentar la distancia con respecto al conductor.</a:t>
            </a:r>
          </a:p>
        </p:txBody>
      </p:sp>
      <p:pic>
        <p:nvPicPr>
          <p:cNvPr id="17411" name="Picture 3" descr="http://www.quimicaweb.net/grupo_trabajo_fyq3/tema9/imagenes/rectilineo.JPG"/>
          <p:cNvPicPr>
            <a:picLocks noChangeAspect="1" noChangeArrowheads="1"/>
          </p:cNvPicPr>
          <p:nvPr/>
        </p:nvPicPr>
        <p:blipFill>
          <a:blip r:embed="rId2" cstate="print"/>
          <a:srcRect/>
          <a:stretch>
            <a:fillRect/>
          </a:stretch>
        </p:blipFill>
        <p:spPr bwMode="auto">
          <a:xfrm>
            <a:off x="5715008" y="4429132"/>
            <a:ext cx="2371725" cy="1828800"/>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nvPr>
        </p:nvGraphicFramePr>
        <p:xfrm>
          <a:off x="571472" y="3143248"/>
          <a:ext cx="7643866" cy="1463040"/>
        </p:xfrm>
        <a:graphic>
          <a:graphicData uri="http://schemas.openxmlformats.org/drawingml/2006/table">
            <a:tbl>
              <a:tblPr/>
              <a:tblGrid>
                <a:gridCol w="7643866"/>
              </a:tblGrid>
              <a:tr h="1320164">
                <a:tc>
                  <a:txBody>
                    <a:bodyPr/>
                    <a:lstStyle/>
                    <a:p>
                      <a:pPr algn="just"/>
                      <a:r>
                        <a:rPr lang="es-AR" sz="1600" dirty="0">
                          <a:latin typeface="Arial" pitchFamily="34" charset="0"/>
                          <a:cs typeface="Arial" pitchFamily="34" charset="0"/>
                        </a:rPr>
                        <a:t>Bobina solenoide con núcleo de aire construida con alambre desnudo de cobre enrollado en forma de espiral y protegido con barniz aislante. Si a esta bobina le suministramos corriente eléctrica empleando cualquier fuente de fuerza electromotriz, como una batería, por ejemplo, el flujo de la corriente que circulará a través de la bobina propiciará la aparición de un campo magnético de cierta intensidad a su alrededor.</a:t>
                      </a:r>
                    </a:p>
                  </a:txBody>
                  <a:tcPr marL="0" marR="0" marT="0" marB="0" anchor="ctr">
                    <a:lnL>
                      <a:noFill/>
                    </a:lnL>
                    <a:lnR>
                      <a:noFill/>
                    </a:lnR>
                    <a:lnT>
                      <a:noFill/>
                    </a:lnT>
                    <a:lnB>
                      <a:noFill/>
                    </a:lnB>
                  </a:tcPr>
                </a:tc>
              </a:tr>
            </a:tbl>
          </a:graphicData>
        </a:graphic>
      </p:graphicFrame>
      <p:sp>
        <p:nvSpPr>
          <p:cNvPr id="16385" name="Rectangle 1"/>
          <p:cNvSpPr>
            <a:spLocks noChangeArrowheads="1"/>
          </p:cNvSpPr>
          <p:nvPr/>
        </p:nvSpPr>
        <p:spPr bwMode="auto">
          <a:xfrm>
            <a:off x="500034" y="285728"/>
            <a:ext cx="8072462" cy="27392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AR" sz="2000" b="1" i="0" u="sng" strike="noStrike" cap="none" normalizeH="0" baseline="0" dirty="0" smtClean="0">
                <a:ln>
                  <a:noFill/>
                </a:ln>
                <a:solidFill>
                  <a:srgbClr val="FF0000"/>
                </a:solidFill>
                <a:effectLst/>
                <a:latin typeface="Arial" pitchFamily="34" charset="0"/>
                <a:cs typeface="Arial" pitchFamily="34" charset="0"/>
              </a:rPr>
              <a:t>Campo magnético creado por una espira:</a:t>
            </a:r>
          </a:p>
          <a:p>
            <a:pPr marL="0" marR="0" lvl="0" indent="0" algn="just" defTabSz="914400" rtl="0" eaLnBrk="1" fontAlgn="base" latinLnBrk="0" hangingPunct="1">
              <a:lnSpc>
                <a:spcPct val="100000"/>
              </a:lnSpc>
              <a:spcBef>
                <a:spcPct val="0"/>
              </a:spcBef>
              <a:spcAft>
                <a:spcPct val="0"/>
              </a:spcAft>
              <a:buClrTx/>
              <a:buSzTx/>
              <a:buFontTx/>
              <a:buNone/>
              <a:tabLst/>
            </a:pPr>
            <a:endParaRPr kumimoji="0" lang="es-AR" sz="1600" b="0" i="0" u="none" strike="noStrike" cap="none" normalizeH="0" baseline="0" dirty="0" smtClean="0">
              <a:ln>
                <a:noFill/>
              </a:ln>
              <a:solidFill>
                <a:srgbClr val="000000"/>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AR" sz="1600" b="0" i="0" u="none" strike="noStrike" cap="none" normalizeH="0" baseline="0" dirty="0" smtClean="0">
                <a:ln>
                  <a:noFill/>
                </a:ln>
                <a:effectLst/>
                <a:latin typeface="Arial" pitchFamily="34" charset="0"/>
                <a:cs typeface="Arial" pitchFamily="34" charset="0"/>
              </a:rPr>
              <a:t>El campo magnético creado por una espira por la que circula corriente eléctrica aumenta al incrementar la intensidad de la corriente eléctrica</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s-AR" sz="1600" b="0" i="0" u="none" strike="noStrike" cap="none" normalizeH="0" baseline="0" dirty="0" smtClean="0">
              <a:ln>
                <a:noFill/>
              </a:ln>
              <a:solidFill>
                <a:srgbClr val="000000"/>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s-AR" sz="2000" b="1" i="0" u="sng" strike="noStrike" cap="none" normalizeH="0" baseline="0" dirty="0" smtClean="0">
                <a:ln>
                  <a:noFill/>
                </a:ln>
                <a:solidFill>
                  <a:srgbClr val="FF0000"/>
                </a:solidFill>
                <a:effectLst/>
                <a:latin typeface="Arial" pitchFamily="34" charset="0"/>
                <a:cs typeface="Arial" pitchFamily="34" charset="0"/>
              </a:rPr>
              <a:t>Campo magnético creado por un solenoide:</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s-AR" sz="1600" b="0" i="0" u="none" strike="noStrike" cap="none" normalizeH="0" baseline="0" dirty="0" smtClean="0">
              <a:ln>
                <a:noFill/>
              </a:ln>
              <a:solidFill>
                <a:srgbClr val="000000"/>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AR" sz="1600" b="0" i="0" u="none" strike="noStrike" cap="none" normalizeH="0" baseline="0" dirty="0" smtClean="0">
                <a:ln>
                  <a:noFill/>
                </a:ln>
                <a:effectLst/>
                <a:latin typeface="Arial" pitchFamily="34" charset="0"/>
                <a:cs typeface="Arial" pitchFamily="34" charset="0"/>
              </a:rPr>
              <a:t>El campo magnético creado por un solenoide se incrementa al elevar la intensidad de la corriente, al aumentar el número de espiras y al introducir un trozo de hierro en el interior de la bobina (electroimán).</a:t>
            </a:r>
          </a:p>
        </p:txBody>
      </p:sp>
      <p:pic>
        <p:nvPicPr>
          <p:cNvPr id="16387" name="Picture 3" descr="http://www.quimicaweb.net/grupo_trabajo_fyq3/tema9/imagenes/espira.JPG"/>
          <p:cNvPicPr>
            <a:picLocks noChangeAspect="1" noChangeArrowheads="1"/>
          </p:cNvPicPr>
          <p:nvPr/>
        </p:nvPicPr>
        <p:blipFill>
          <a:blip r:embed="rId2" cstate="print"/>
          <a:srcRect/>
          <a:stretch>
            <a:fillRect/>
          </a:stretch>
        </p:blipFill>
        <p:spPr bwMode="auto">
          <a:xfrm>
            <a:off x="5572132" y="4786322"/>
            <a:ext cx="1971675" cy="1828800"/>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428596" y="642918"/>
            <a:ext cx="8358246" cy="2616101"/>
          </a:xfrm>
          <a:prstGeom prst="rect">
            <a:avLst/>
          </a:prstGeom>
        </p:spPr>
        <p:txBody>
          <a:bodyPr wrap="square">
            <a:spAutoFit/>
          </a:bodyPr>
          <a:lstStyle/>
          <a:p>
            <a:pPr algn="ctr"/>
            <a:r>
              <a:rPr lang="es-AR" sz="2000" b="1" dirty="0">
                <a:solidFill>
                  <a:srgbClr val="FF0000"/>
                </a:solidFill>
                <a:latin typeface="Arial" pitchFamily="34" charset="0"/>
                <a:cs typeface="Arial" pitchFamily="34" charset="0"/>
              </a:rPr>
              <a:t>UNA CARGA EN MOVIMIENTO PRODUCE UN CAMPO </a:t>
            </a:r>
            <a:r>
              <a:rPr lang="es-AR" sz="2000" b="1" dirty="0" smtClean="0">
                <a:solidFill>
                  <a:srgbClr val="FF0000"/>
                </a:solidFill>
                <a:latin typeface="Arial" pitchFamily="34" charset="0"/>
                <a:cs typeface="Arial" pitchFamily="34" charset="0"/>
              </a:rPr>
              <a:t>MAGNÉTICO</a:t>
            </a:r>
          </a:p>
          <a:p>
            <a:endParaRPr lang="es-AR" dirty="0" smtClean="0">
              <a:solidFill>
                <a:srgbClr val="FF0000"/>
              </a:solidFill>
            </a:endParaRPr>
          </a:p>
          <a:p>
            <a:r>
              <a:rPr lang="es-AR" dirty="0" smtClean="0">
                <a:solidFill>
                  <a:srgbClr val="FFFF00"/>
                </a:solidFill>
              </a:rPr>
              <a:t>LA BRUJULA:</a:t>
            </a:r>
          </a:p>
          <a:p>
            <a:endParaRPr lang="es-AR" dirty="0"/>
          </a:p>
          <a:p>
            <a:pPr algn="just"/>
            <a:r>
              <a:rPr lang="es-AR" dirty="0"/>
              <a:t>La brújula señala al norte magnético de la tierra, que no coincide con el norte geográfico, ya que conoce había explicado antes los polos opuestos se atraen y los similares se repelen, en el norte geográfico de la tierra se encuentra el polo sur magnéticamente hablando por lo que su opuesto (el norte en este caso) apunta lo contrario en una brújula</a:t>
            </a:r>
          </a:p>
        </p:txBody>
      </p:sp>
      <p:pic>
        <p:nvPicPr>
          <p:cNvPr id="18434" name="Picture 2" descr="http://www.quimicaweb.net/grupo_trabajo_fyq3/tema9/imagenes/tierra_iman.bmp"/>
          <p:cNvPicPr>
            <a:picLocks noChangeAspect="1" noChangeArrowheads="1"/>
          </p:cNvPicPr>
          <p:nvPr/>
        </p:nvPicPr>
        <p:blipFill>
          <a:blip r:embed="rId2" cstate="print"/>
          <a:srcRect/>
          <a:stretch>
            <a:fillRect/>
          </a:stretch>
        </p:blipFill>
        <p:spPr bwMode="auto">
          <a:xfrm>
            <a:off x="5072066" y="3429000"/>
            <a:ext cx="3428992" cy="2952739"/>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428596" y="571480"/>
            <a:ext cx="8143932" cy="5139869"/>
          </a:xfrm>
          <a:prstGeom prst="rect">
            <a:avLst/>
          </a:prstGeom>
        </p:spPr>
        <p:txBody>
          <a:bodyPr wrap="square">
            <a:spAutoFit/>
          </a:bodyPr>
          <a:lstStyle/>
          <a:p>
            <a:pPr algn="ctr"/>
            <a:r>
              <a:rPr lang="es-AR" sz="2000" b="1" dirty="0" smtClean="0">
                <a:solidFill>
                  <a:srgbClr val="FF0000"/>
                </a:solidFill>
                <a:latin typeface="Arial" pitchFamily="34" charset="0"/>
                <a:cs typeface="Arial" pitchFamily="34" charset="0"/>
              </a:rPr>
              <a:t>CAMPOS Y FUERZAS MAGNÉTICAS</a:t>
            </a:r>
          </a:p>
          <a:p>
            <a:pPr algn="ctr"/>
            <a:endParaRPr lang="es-AR" sz="2000" b="1" dirty="0" smtClean="0">
              <a:latin typeface="Arial" pitchFamily="34" charset="0"/>
              <a:cs typeface="Arial" pitchFamily="34" charset="0"/>
            </a:endParaRPr>
          </a:p>
          <a:p>
            <a:pPr algn="just"/>
            <a:r>
              <a:rPr lang="es-AR" dirty="0" smtClean="0"/>
              <a:t>El </a:t>
            </a:r>
            <a:r>
              <a:rPr lang="es-AR" dirty="0"/>
              <a:t>fenómeno del magnetismo es ejercido por un campo magnético, por ejemplo, una corriente eléctrica o un dipolo magnético crea un campo magnético, éste al girar imparte una fuerza magnética a otras partículas que están en el campo.</a:t>
            </a:r>
          </a:p>
          <a:p>
            <a:pPr algn="just"/>
            <a:r>
              <a:rPr lang="es-AR" dirty="0"/>
              <a:t>Para una aproximación excelente (pero ignorando algunos efectos cuánticos, véase electrodinámica cuántica) las ecuaciones de Maxwell (que simplifican la ley de Biot-</a:t>
            </a:r>
            <a:r>
              <a:rPr lang="es-AR" dirty="0" err="1"/>
              <a:t>Savart</a:t>
            </a:r>
            <a:r>
              <a:rPr lang="es-AR" dirty="0"/>
              <a:t> en el caso de corriente constante) describen el origen y el comportamiento de los campos que gobiernan esas fuerzas. Por lo tanto el magnetismo se observa siempre que partículas cargadas eléctricamente están en movimiento. </a:t>
            </a:r>
            <a:endParaRPr lang="es-AR" dirty="0" smtClean="0"/>
          </a:p>
          <a:p>
            <a:pPr algn="just"/>
            <a:endParaRPr lang="es-AR" dirty="0"/>
          </a:p>
          <a:p>
            <a:pPr algn="just"/>
            <a:r>
              <a:rPr lang="es-AR" dirty="0" smtClean="0"/>
              <a:t>Por </a:t>
            </a:r>
            <a:r>
              <a:rPr lang="es-AR" dirty="0"/>
              <a:t>ejemplo, del movimiento de electrones en una corriente eléctrica o en casos del movimiento orbital de los electrones alrededor del núcleo atómico. Estas también aparecen de un dipolo magnético intrínseco que aparece de los efectos cuánticos, </a:t>
            </a:r>
            <a:r>
              <a:rPr lang="es-AR" dirty="0" err="1"/>
              <a:t>p.e.</a:t>
            </a:r>
            <a:r>
              <a:rPr lang="es-AR" dirty="0"/>
              <a:t> del spin de la mecánica cuántica.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1071538" y="2500306"/>
            <a:ext cx="7429552" cy="1015663"/>
          </a:xfrm>
          <a:prstGeom prst="rect">
            <a:avLst/>
          </a:prstGeom>
          <a:noFill/>
        </p:spPr>
        <p:txBody>
          <a:bodyPr wrap="squar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s-ES" sz="60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Arial" pitchFamily="34" charset="0"/>
                <a:cs typeface="Arial" pitchFamily="34" charset="0"/>
              </a:rPr>
              <a:t>LA ELECTRICIDAD</a:t>
            </a:r>
            <a:endParaRPr lang="es-ES" sz="6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Arial" pitchFamily="34" charset="0"/>
              <a:cs typeface="Arial"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571472" y="714356"/>
            <a:ext cx="8001056" cy="5970865"/>
          </a:xfrm>
          <a:prstGeom prst="rect">
            <a:avLst/>
          </a:prstGeom>
        </p:spPr>
        <p:txBody>
          <a:bodyPr wrap="square">
            <a:spAutoFit/>
          </a:bodyPr>
          <a:lstStyle/>
          <a:p>
            <a:pPr algn="ctr"/>
            <a:r>
              <a:rPr lang="es-AR" sz="2000" b="1" dirty="0" smtClean="0">
                <a:solidFill>
                  <a:srgbClr val="FF0000"/>
                </a:solidFill>
                <a:latin typeface="Arial" pitchFamily="34" charset="0"/>
                <a:cs typeface="Arial" pitchFamily="34" charset="0"/>
              </a:rPr>
              <a:t>INTRODUCCION</a:t>
            </a:r>
          </a:p>
          <a:p>
            <a:pPr algn="just"/>
            <a:endParaRPr lang="es-AR" b="1" dirty="0"/>
          </a:p>
          <a:p>
            <a:pPr algn="just"/>
            <a:r>
              <a:rPr lang="es-AR" dirty="0" smtClean="0"/>
              <a:t>La</a:t>
            </a:r>
            <a:r>
              <a:rPr lang="es-AR" dirty="0"/>
              <a:t> electricidad es una fuente de energía que con el tiempo se vuelve cada vez mas importante e indispensable para todos , ya que las maquinarias y artefactos modernos necesitan de esta para su funcionamiento , por lo tanto hay que cuidar y no malgastarlo en cosas inútiles</a:t>
            </a:r>
            <a:r>
              <a:rPr lang="es-AR" dirty="0" smtClean="0"/>
              <a:t>.</a:t>
            </a:r>
          </a:p>
          <a:p>
            <a:pPr algn="just"/>
            <a:endParaRPr lang="es-AR" dirty="0" smtClean="0"/>
          </a:p>
          <a:p>
            <a:pPr algn="just"/>
            <a:endParaRPr lang="es-AR" dirty="0"/>
          </a:p>
          <a:p>
            <a:pPr algn="just"/>
            <a:endParaRPr lang="es-AR" dirty="0"/>
          </a:p>
          <a:p>
            <a:pPr algn="ctr"/>
            <a:r>
              <a:rPr lang="es-AR" sz="2000" b="1" dirty="0" smtClean="0">
                <a:solidFill>
                  <a:srgbClr val="FF0000"/>
                </a:solidFill>
                <a:latin typeface="Arial" pitchFamily="34" charset="0"/>
                <a:cs typeface="Arial" pitchFamily="34" charset="0"/>
              </a:rPr>
              <a:t>OBJETIVOS</a:t>
            </a:r>
          </a:p>
          <a:p>
            <a:pPr algn="just"/>
            <a:endParaRPr lang="es-AR" dirty="0"/>
          </a:p>
          <a:p>
            <a:pPr algn="just">
              <a:buFontTx/>
              <a:buChar char="-"/>
            </a:pPr>
            <a:r>
              <a:rPr lang="es-AR" dirty="0" smtClean="0"/>
              <a:t>Reconocer </a:t>
            </a:r>
            <a:r>
              <a:rPr lang="es-AR" dirty="0"/>
              <a:t>que la electricidad es muy importante y peligrosa a la vez</a:t>
            </a:r>
            <a:r>
              <a:rPr lang="es-AR" dirty="0" smtClean="0"/>
              <a:t>.</a:t>
            </a:r>
          </a:p>
          <a:p>
            <a:pPr algn="just"/>
            <a:endParaRPr lang="es-AR" dirty="0" smtClean="0"/>
          </a:p>
          <a:p>
            <a:pPr algn="just">
              <a:buFontTx/>
              <a:buChar char="-"/>
            </a:pPr>
            <a:r>
              <a:rPr lang="es-AR" dirty="0" smtClean="0"/>
              <a:t>Dar </a:t>
            </a:r>
            <a:r>
              <a:rPr lang="es-AR" dirty="0"/>
              <a:t>a entender que la electricidad es de tiempos muy remotos</a:t>
            </a:r>
            <a:r>
              <a:rPr lang="es-AR" dirty="0" smtClean="0"/>
              <a:t>.</a:t>
            </a:r>
          </a:p>
          <a:p>
            <a:pPr algn="just"/>
            <a:endParaRPr lang="es-AR" dirty="0" smtClean="0"/>
          </a:p>
          <a:p>
            <a:pPr algn="just">
              <a:buFontTx/>
              <a:buChar char="-"/>
            </a:pPr>
            <a:r>
              <a:rPr lang="es-AR" dirty="0" smtClean="0"/>
              <a:t>No </a:t>
            </a:r>
            <a:r>
              <a:rPr lang="es-AR" dirty="0"/>
              <a:t>hay que malgastarla porque en el futuro nos va a servir muchísimo</a:t>
            </a:r>
            <a:r>
              <a:rPr lang="es-AR" dirty="0" smtClean="0"/>
              <a:t>.</a:t>
            </a:r>
          </a:p>
          <a:p>
            <a:pPr algn="just"/>
            <a:endParaRPr lang="es-AR" dirty="0"/>
          </a:p>
          <a:p>
            <a:pPr algn="just"/>
            <a:r>
              <a:rPr lang="es-AR" dirty="0" smtClean="0"/>
              <a:t>- Hay </a:t>
            </a:r>
            <a:r>
              <a:rPr lang="es-AR" dirty="0"/>
              <a:t>que estudiarlo para mejorar la </a:t>
            </a:r>
            <a:r>
              <a:rPr lang="es-AR" dirty="0" smtClean="0"/>
              <a:t>calidad y</a:t>
            </a:r>
            <a:r>
              <a:rPr lang="es-AR" dirty="0"/>
              <a:t> servicio.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500034" y="214290"/>
            <a:ext cx="8286808" cy="6494085"/>
          </a:xfrm>
          <a:prstGeom prst="rect">
            <a:avLst/>
          </a:prstGeom>
        </p:spPr>
        <p:txBody>
          <a:bodyPr wrap="square">
            <a:spAutoFit/>
          </a:bodyPr>
          <a:lstStyle/>
          <a:p>
            <a:pPr algn="ctr"/>
            <a:r>
              <a:rPr lang="es-AR" sz="2000" b="1" dirty="0">
                <a:solidFill>
                  <a:srgbClr val="FF0000"/>
                </a:solidFill>
                <a:latin typeface="Arial" pitchFamily="34" charset="0"/>
                <a:cs typeface="Arial" pitchFamily="34" charset="0"/>
              </a:rPr>
              <a:t>LA </a:t>
            </a:r>
            <a:r>
              <a:rPr lang="es-AR" sz="2000" b="1" dirty="0" smtClean="0">
                <a:solidFill>
                  <a:srgbClr val="FF0000"/>
                </a:solidFill>
                <a:latin typeface="Arial" pitchFamily="34" charset="0"/>
                <a:cs typeface="Arial" pitchFamily="34" charset="0"/>
              </a:rPr>
              <a:t>ELECTRICIDAD</a:t>
            </a:r>
          </a:p>
          <a:p>
            <a:endParaRPr lang="es-AR" dirty="0"/>
          </a:p>
          <a:p>
            <a:pPr algn="just"/>
            <a:r>
              <a:rPr lang="es-AR" i="1" dirty="0"/>
              <a:t>Primero debemos entender que la electricidad siempre ha existido (es parte de la naturaleza que nos rodea), el hombre sólo la ha descubierto. Esta electricidad natural se denomina "electricidad </a:t>
            </a:r>
            <a:r>
              <a:rPr lang="es-AR" i="1" dirty="0" smtClean="0"/>
              <a:t>estática”.</a:t>
            </a:r>
          </a:p>
          <a:p>
            <a:pPr algn="just"/>
            <a:endParaRPr lang="es-AR" i="1" dirty="0"/>
          </a:p>
          <a:p>
            <a:pPr algn="just"/>
            <a:r>
              <a:rPr lang="es-AR" i="1" dirty="0" smtClean="0"/>
              <a:t>Las </a:t>
            </a:r>
            <a:r>
              <a:rPr lang="es-AR" i="1" dirty="0"/>
              <a:t>primeras noticias del descubrimiento de la electricidad se remontan al siglo VII a. C. cuando Tales de Mileto (640-548 a. C.), uno de los Siete Grandes Sabios de la antigua Grecia, descubrió que al frotar un trozo de ámbar (resina fosilizada) con un paño, éste empezaba a atraer pequeñas partículas como hojas secas, plumas e hilos de tejido. Tales de Mileto creyó que esto se producía debido a un "espíritu" que se encontraba dentro del ámbar, al cual llamó </a:t>
            </a:r>
            <a:r>
              <a:rPr lang="es-AR" i="1" dirty="0" smtClean="0"/>
              <a:t>electrón </a:t>
            </a:r>
            <a:r>
              <a:rPr lang="es-AR" i="1" dirty="0"/>
              <a:t>y de ello se deriva la palabra electricidad</a:t>
            </a:r>
            <a:r>
              <a:rPr lang="es-AR" i="1" dirty="0" smtClean="0"/>
              <a:t>.</a:t>
            </a:r>
          </a:p>
          <a:p>
            <a:pPr algn="just"/>
            <a:endParaRPr lang="es-AR" i="1" dirty="0"/>
          </a:p>
          <a:p>
            <a:pPr algn="just"/>
            <a:r>
              <a:rPr lang="es-AR" i="1" dirty="0"/>
              <a:t>A pesar de estos primeros estudios, ni la civilización Griega en su apogeo, ni Roma en su esplendor, ni el mundo feudal europeo contribuyeron de manera significativa a la comprensión de la electricidad y del magnetismo, ni de la interactividad de ambos (llamado electromagnetismo). Durante toda la edad media la ciencia cayó en una época oscura en la cual las creencias religiosas "la amordazaron de pies y manos".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500034" y="1071546"/>
            <a:ext cx="8072494" cy="2308324"/>
          </a:xfrm>
          <a:prstGeom prst="rect">
            <a:avLst/>
          </a:prstGeom>
        </p:spPr>
        <p:txBody>
          <a:bodyPr wrap="square">
            <a:spAutoFit/>
          </a:bodyPr>
          <a:lstStyle/>
          <a:p>
            <a:pPr algn="just"/>
            <a:r>
              <a:rPr lang="es-AR" sz="1600" b="1" dirty="0" smtClean="0">
                <a:solidFill>
                  <a:srgbClr val="FF0000"/>
                </a:solidFill>
                <a:latin typeface="Arial" pitchFamily="34" charset="0"/>
                <a:cs typeface="Arial" pitchFamily="34" charset="0"/>
              </a:rPr>
              <a:t>LA ELECTRICIDAD</a:t>
            </a:r>
            <a:r>
              <a:rPr lang="es-AR" sz="1600" dirty="0">
                <a:latin typeface="Arial" pitchFamily="34" charset="0"/>
                <a:cs typeface="Arial" pitchFamily="34" charset="0"/>
              </a:rPr>
              <a:t> o </a:t>
            </a:r>
            <a:r>
              <a:rPr lang="es-AR" sz="1600" b="1" dirty="0" smtClean="0">
                <a:solidFill>
                  <a:srgbClr val="FF0000"/>
                </a:solidFill>
                <a:latin typeface="Arial" pitchFamily="34" charset="0"/>
                <a:cs typeface="Arial" pitchFamily="34" charset="0"/>
              </a:rPr>
              <a:t>ENERGÍA ELÉCTRICA</a:t>
            </a:r>
            <a:r>
              <a:rPr lang="es-AR" sz="1600" dirty="0">
                <a:latin typeface="Arial" pitchFamily="34" charset="0"/>
                <a:cs typeface="Arial" pitchFamily="34" charset="0"/>
              </a:rPr>
              <a:t> se produce porque la materia se puede cargar eléctricamente. ¿Qué significa esto</a:t>
            </a:r>
            <a:r>
              <a:rPr lang="es-AR" sz="1600" dirty="0" smtClean="0">
                <a:latin typeface="Arial" pitchFamily="34" charset="0"/>
                <a:cs typeface="Arial" pitchFamily="34" charset="0"/>
              </a:rPr>
              <a:t>?</a:t>
            </a:r>
          </a:p>
          <a:p>
            <a:pPr algn="just"/>
            <a:endParaRPr lang="es-AR" sz="1600" dirty="0">
              <a:latin typeface="Arial" pitchFamily="34" charset="0"/>
              <a:cs typeface="Arial" pitchFamily="34" charset="0"/>
            </a:endParaRPr>
          </a:p>
          <a:p>
            <a:pPr algn="just"/>
            <a:r>
              <a:rPr lang="es-AR" sz="1600" dirty="0">
                <a:latin typeface="Arial" pitchFamily="34" charset="0"/>
                <a:cs typeface="Arial" pitchFamily="34" charset="0"/>
              </a:rPr>
              <a:t>Veamos: los electrones poseen una carga negativa y los protones una carga positiva. Estas cargas se contrarrestan unas a otras para que el objeto resulte neutro (no cargado). Pero al frotar, por ejemplo, un globo sobre un polerón los electrones saltan del polerón al globo y éste se carga de electricidad. El globo pasa a tener más electrones que protones y se carga negativamente; mientras el polerón, con más protones que electrones, se carga positivamente.</a:t>
            </a:r>
          </a:p>
        </p:txBody>
      </p:sp>
      <p:sp>
        <p:nvSpPr>
          <p:cNvPr id="21506" name="AutoShape 2" descr="data:image/jpg;base64,/9j/4AAQSkZJRgABAQAAAQABAAD/2wCEAAkGBhQSEBQUExQVFRUWGBcXFhcXFxcUFxUXFxkXGBgYFRcXHCYeFxkjHRgUHy8gIycpLCwsFh8xNTAqNSYrLCkBCQoKDgwOGg8PGiokHyQsLCwpLCkpLCwsKSwpLCwsKSksLywsLCwsLCwsKSwpLCwsLCksLCwpKSksLCwpKSksLP/AABEIAM8A8wMBIgACEQEDEQH/xAAcAAACAgMBAQAAAAAAAAAAAAAEBQMGAAECBwj/xABHEAACAQIEAwUEBwUGBAYDAAABAhEAAwQSITEFQVETImFxkQYygaEUQlKxwdHwByNicuEkM4KSovEVU3OyNEOjwtLiY3SD/8QAGwEAAgMBAQEAAAAAAAAAAAAAAwQBAgUABgf/xAArEQACAwACAQMDBAEFAAAAAAAAAQIDERIhMQRBURMioTJhgbFxI5HR4fH/2gAMAwEAAhEDEQA/ADKytGsr1B5k3WVqsNccYRWA1qtVxxhrm57pjpO8ba78q6rCKglM2tSKKhsLCgdBHppU60KYSJKq1KhiuEWpltg1l3D9RPbcc6kCjpUaWqmW1WTaaNRGcLrWmwniKKFrapWtGs6T7NCKF4w1MsPYyWmbm0oPDYsfuHxNQmyaOwQzAoQSD03B6j1qEyJ+BDfJmowxp9f4MZ0KnyI/Hel9/BFdCCPAiD6GuOTQHHiR865dT1FT9jWdhXbhbATI3Ws7Nv0aJNioTZI51OkMguM68qjOMPSiwYqF1B5CpINLifGtXMQDWjaHQVxkPIVPRBw1yozcNSlD0rjIatpXDjOaypMhrK7TsOq1W6yvenjjVYK3WVxxwayuiK5rjjK0zRvp8q3pz0HM7ac9aWfRbMZgz7To1xvmJoU7OLwLGvVoXaxyd7vDusQeY5NIjl3o+FFYXEqwldR5ET4idxv6VVcBwxheuXLma5bc5gGYMAswhOYmTGh6CN9asfanOoKwSrQARspXrHNtqT+s5eRt0peBir1Mj0At0eXnof61Il8dfXSl7WmFrTGCX6Jt4jwpcqE7Ufh8LAljWTdiNGtMJXEbUbbBPLSoreWO6APHnRFoyYmfHp5+FZcu2PrwE2MMG+Fbu3VAgafefP8AKsS/Ksq6dOpg6/GKT4nfX9fKuzop22H6da7S7pB1HQ/h0NJhdHUfOu1uioL4NhgEbY5T0Oo9fzFQ3eEMOX4igkxUf70fYx0iJMjoTqB+I/W1cR2gR8A1RHBHwptc4idDJ1AOw+O/iDW/pwb7M+Kr8q47WJThRz+41z9GXwp0b6kwyj4AAj03rPoKN7uvkRPoda4nl8iU4NfCtDAL4U0bAKDBDA9CK4bBL412nagAcPFdf8MFFpaHIT6mtnCMfqt91R2RqAv+F+IrKMOG/iHr/SsqeyNRUqysrK+iHjDKysrK44yo7lwKJP8AUnoBzNbu3Qok/ADc+X58qXpea4ZSP+oRKKOloaG4eraDx5VVyzpF4x3smvXkWHvFV3yqzACYjnox11Ow5eIdzFqVCAtcOi9xWIC/WykgCSoImefKicTgglm6yvlulCq3GPfzsVCwQJ01hVGnIUj4S19FzXnEGB2mRGZFgN3yAMo1nM0gRqBNZ1k5K3B+uEXXo4u8RYQTaImQA7KC22gVMzHyih0xt0tbORO69y1lzMSGK5ipYiJyoPjHiKnv3VshQD33H94dWiPfadwCRAmJIAFdDS3ahGVEurBbRiWDLJG+uaSTvOwod8nqCUxxMlbFsRORT1yvsehV1EGoEua6pcXygj0BNF3bWYg7HaR9x6iu7dgbHQ/GPUVS3Euy9b1nHD+MC2xUn1BXltqPypoOKggZdjrvMedALw8lzMbL+Ph5U4wXBXbTLPlqR+vGsi7DTrazsjs4pj4/rlTY3TatyRDNIPVRpAPQnodYHjUj+z7oMtuFkd4hgpY9J5KOg358oHs8DuCTKn7QzAg+DQaRkg+pkNrH69ad4ci6O+s/xc/j1HzoDC8AJII9Myn5g6/rehMa/wC+dQTCkIIOkga7eM1yRaK5vENcTgsmuQEcuYpY+K190elccG4qbdwo2qMdR9k/aX8aZY1rCk98E9FGY/l867iiZRnF4LWxM/VHzrlcWRyHpUycUtE6owHI6E/Ef1qcfRzr2gHgQQfuqcRVqS9iMX+0ESAd+QEx15T98UM6spgyD0I/Oj1u2fqkt5CPvpjawgdAdx48vD9danCr1eRHbxjbHUdNvQjaumZxqDI5cv0abrwpC0A6/I+U1pkVJESB8NfCu4nY2L7PEbg7uZtfE78vyrgcTcjR2ka+8eX40VicGCuZflSu8usj9edRhVrCRuL3Nu0b1NQniL/ab/Mfzrg2p8D8v6VEyGp6ICf+JN1NZQmWsqejgOsrKyvfHkDKAxfGrdu4LZJNwgFUAlmkmMvL6p3o+hb/AA207ZnRWbLllgDpMxB8apNPOi8eO/cDJgizFr3eP/LAbIomQDIl+W+nONqYT5+lD/QI9x3TwzZ1/wAtwMI8orgX7oMDs7nUjNby+fvLPgIPlQVsPKCPJeGc8bum3YN0TKvbWY1AY96J5kZR5UDh8c6I7QEUNALCCRlUKFthhLHQQcogjeaIx9zLbtNdUgtccCRmC5VUkgIxA3fvbwuvSlvB+Ls5Zhau9wsAQFCMxMFi1tAWgDaCRJ0O4zZT2xsfjDK0FYDh0ZXCg6d4Be0jUt+7KjuLqe6BB6CmGKxSPaaCe6yNJ7qgowYrmOhYjz2NQXLjOoa4HefqNlt20n7faN3vMkjwqPG3Js381pbZ7PJJcS2XUAaDQFY+Om9Dt+2OILX9zWjgXkG+Yeen3iurXEASVRQ0ctSB/MxIA/WlK7DB1Ba4GEDQMAuw3UGWPmT8KNZARAjX19fH8KizWvYiCW9aNcJiiXAWM20qN/ieczqAKsP082ViMzGJkyB8BuaQ8Ew62iDmJbpOYAkeM8jy8NaY4xpY8th8I0rJueeDV9NUpy+46XiVyScx15GD+Fc/T7n2j8vyqIGuHFKM0+Efgnw3tBdtnvKHjnsw6ajcUvwYJkncnXzO9T8MvLmyPoCdD0PQ+FOLnBY93/au7wjIRYpwOFzXRp11+FE2uEFi0LrJ21o7hdki7BGwP6++nOEsMJI6n9Gr1w5FbLePgp2I4KyDvCPA93+h9aCu4ck7RG86RV+xltnQqwEH9aa70lxGABEGAB7vgfyP6ipshx8EV28vKE+GQQOmnxp7gTpvSa25nUHTr4aU4wLaVWJea07ffeolXc+nnUrc6h5GrsoSMjdiD116eFKDfcHdvUms45i+zCqwJMRIcrAOvQ7Urw3tFYKgPmR5gyc0+Mx61VpiTeyY07WdGAPn+dcOPOt2TLcgkc+ZO2U7Gp7BV1JAPKddvlQHLC3EG7MdKyi/otZXczuJWYrIrKwmvoh4wyuLl0DfnsNyfIc6hu4vQkEBRu7GFHlqM3rHiaBtcSzf3FtrxO91u5b/AM5HeHggihufwEjBsY5GbfujoNz5kbeQ9aEfi9tT2dubjj6loBo/mPup8SK5PCWuf390sP8AlpNu35GO8/xPwppw/BICqKFtpziEVQNSTyAA5mqvUuRdY3x8lT4zdxVx0RksqINy2jXFY6A6ldC5Oq9NduddYW1iRaGd3tmXIXsVTsxmY965ckW16DeNga17RXRir7XAqhAzIjnuAW/3a28rAZiZzbAiLkEwa44bZt2rVs3gzWGVcjMe4hM+/bX3W3hyWjqKyK9cnJGlLFHPB1b4W90f3t2/rOd2e3ZEfZCkNcPisDxFScM4RY+kNZKq5yuHYgkq7CVCDWOckyZYd6aZJjXzW0QCH27QEkIIlzkh1WNBJLEkCBrWJfW3+7soGI1ZkeVB3LXGYe9zPeZvCusjFrsmuTT6BLfAkRQSFa5ENnWQWGhM+8CfA/A1PhMBbYwbQQc8uoPgrcyehjyo4qWylo76K4KyVIbbKDqNIOvX06UzAGgmB8dyep0/UVP2uGoj7lLGdZVS6sCMsSAxgHQHWeUAfCrVbvB7XihGvMiqm2zEGHJ0jXQSSPA7bRt4059lSWBU8+fLr+FZl0U0aFEmmnowUTWmWiDodR862LyjdSfiP/jWeza34EWXWrbw/F7Idhop6eBoLBXLdxsot6+It/l501a0iP3kM+SkH0qYIFZJeGg23he9NTW0ipbQ0rdPxgkuhGU2yK9cAGtV7GEvcy9dB+dNsXcWdT8jQy2rfv5gAu5IOk+dLXbLoYqyC0Av4W0qlmYgk7zpPlW8IdN6Xe1lhWtGHGX3iYYwOvdBgab1v2WuA4a1DhoBE66wSOYFLp94xzivpqW9jNjUU71ICNa0BvRAWCL2p4iVA0RgQJDIpB+MTy3BBqrXLtkjOEKzoYPaBW5gqxBMjUHN10p/7Z2jlA8N/OqTgzrkOzQOkH6pHjqR/ioscwz2vgf4biThY7RWtjkpKlRJ2CgMsdSCPxd4filghI0zHUnaZO+wOpkSKoNt3RpEgj1FPcE3aDuoubmswD4rJH+XXlHQDsgmiybReFxcjf5isqtZiujKQRuOnyrVKcAwFxDi1uzGdu8fdUas3kN6Cz372yC2vW7PqLQ1Y+LkD+Gs4cqWtfo+JDH3rmW3ecnxcXJP60ox+L2gde2X+axeX1yqRXu/qb+rV+x5NQ4/pxgWO4GhAa6WvEMgYudArEIcqLCp7wOmum9F5LtrYm6n2WIF1R/Cx0fyaD41HjOKYd7br21sEqQM2ZNY099RzijcHjLd1VK3LJLAGBdtyCwmIzTP5VMZQ3ppEOM87TZrC45LgOU6j3lIIZf5lOoqPjFr+zvdyB+zgohGaWG5KnRgFJMdRU3EOFFoPZsbmvZshh5Akwy7KBqZ0jkdBQPEMYbV23auM905dVScwdlDaImWQRGuu/ICg+ot1cN8/ASirvml4+RPiblq6hJLKL1u7DaMItsTMEqZGYQonQRyojAX7Vu0oz9rcVAoEHuggbq0LbB5loO4k7Ut4jj3sW+0Hdts7hFs5FymPcuXbY08lzHfvA0z4Pgrl4LcUC1bygoU77EnS5cM7M0EBmlgOhJNJQ1y6HJZx1kGH4PctsQ0TcIY2lPZp2ckwH97KJPdELPWmOEQXBlIXKsr2QYoE8HGTM2/OF6A70ww627ajIwQa6i5E66zr3jJ5yaCxeJsSLjYi1nA0gntNdlPZAjUx3WU71M4KC+5pkRnz/SmjXD8STZCABuzJTNqNiIBEaACADzy0V24GwM9PHlJ2HM77Uo4Dibc3QovkuZZIUlTrPe7oA16DbnTCwxZIBFtNQQqjMSpIOdnkk7jSKSja1sUOupNpnXZkMM5CidjoJ066tttFW3hoyW5QEA84iB0FV7AcLXtO6Cx6xyjnOtXEYlEtFYBOkjl69aUtm2N1wSaxaRuNBQ7iprzzSP2j419Gs5gM1xu7bUxGaCczToFUCT8OtKJb0aXQmHGynEgtuSQEUqupzSxyx1hq9cV8yAkDMB5wfOvDfZXiNuzcJDZ7zkm5eIJ946i2OQPM+838I0Pp2G4iRbkNmkiTPxPyrlNVywtfCVkIv4LNh78mKINV/heJg3DMx/Wm9rFd0Mx35c9topyqzkjOtr4shxuHmqt7YZzg3RJzAhmAmcuo5eQNWS9xMFoHuxv+uVR4vD6b68+VKXNPuIzTJwacih+yHD8UAHZ0S2wJQXO8zjqgmVB6zr0NO+E41Q5s5OzdZYqNFIYk5k5EEkn122FJ/aFi7qXUZWOVVCiJAUruNNuR+NR+zXt8GZFvqsr7txQAQOYMcjzoa7Wo0rIub152elh6kw6ySOVDr3lnWDtpE+tSYNu8f1yohnzWIS+0nfEefp0+U1VEwIJ2qwcWunNodf96WdprtE/Kh8mgUUsOMRggYbrv571LhrAXU+n51nbggjpXFu7FRrZbNDxjXGgdgOQkiPgKyh1uiKyqncSWsobh2KF20riYYSJBGhJPMfCecTRNfRIvVqPByTi8MIoXF2LcS1tG5AFFYsTsBI3NEXLgUEkwB+thv5UpRmxDHKSqCVLA6jqloj6x2Z+Xur1qk5LwEgn59gO7hB3jh7K50OZ7iBES1lGqo7CMw5tBg6nXQcpw66XVVhVdCxdXuuSy7Z7qlGJM6Atl00FPOJ4hMPh7VvKuW9cS0VgQLf1tOklR/iqr8WwYwN5bttc1pi2a0DGUkCSpGo0iBsDWXKPKTl1ieGipcUo960C8d4WyWbhN13LXVtkfVYr3gzBixLDqTVmw3AEt21TNeYLoF7VwokzoqsANyaTvxB8QU7JWde0JIuhWVNFCrnuSFac+xJ050fca5dudmzi4y/3qWybdlBrozDv3HJ+roOoqIcE+o78YdPm128+dOiMMpK2rK3XGhCqrZT/AB3H0X4n4Vo8IZ2D3WjLqtq2SqJ/i0JO+ojzo3B4IW1ykP4FcsL4IqZcg/lWoMSM47JbgKjS4Wfs35fu+8AQSDqd403Ol5+P9Rfx/wAnV+fsf8iy1xAW8VaZBlshjEaBhBRmUD6uja7nfaKsNywVmYJknnz3j4yfjSvjlgFUhJhgMwBACkRoYiIMb9KbWb+a0hZlzMokAgkZRlYnXmQD8ay5pRs68GpBtwTZ3gcYUad/GIj8+dWhbSPaLjQiCY2M+HLeqRfETH+9WvhN0vbYLJJC6c+R9aXvihmpvdQZcuCK85/a5iyq4ZOpusf/AE1H416GTpXln7X7n9ow69LTH1uMP/bS1S2Q7a8iDewHDlv3YZio6iDB5aH769Xu4RbIRVYvpJJ33gR00rzH2BwRU5gJka7j9CvSL90nLIOwidyJNL2PbMHWmq49k+ExttM4a6gLR7zqpjxBOlOVxsqYv2XBB2uIdIO2vlXkHtViwMSBlV8ywQwuPproVtMCN6r2LRApJtooJ5fSk8NO2tsPnNHrr+3RO5rlh7bw4mDpJJGgIJgETsa547x4oh7rDxiKqf7JsQq9u2gPdWZB0knYKPXw2q48WVb6MoaJBE+JHQ8qTmuOrRmKX1E5LoQ8TFtsKqvBMZmOk5m1O+41j4V53e4d2GI7Wz3kRReUGNNRE9YJ+VWL2oDK0SY0HQiAPXzFA3cMBhZ+sbWviLjB/kKmt5/Jp/Sjx/JDgv2tXswW5qhInrv1r1nCr3jPj92lfMrWybkDUkwB1J0EV9HwQDrDAj1H9adtgo5hgubs2LKzxtyt0ydKVjGbmQSfH9RVp9pcAHVXkDMDPmN/141S7mBI2IPkR+dVUUwClnQauNHPcTqIPqBUL4w9fl/Wg8rDXn5jX51w9wxUqtFnJnTYxvtGsoQmso3FA+TGnsRiZstbJGa25B1LGORJ28NOlWMmqvw9uw4jetkwtwZ1khRPOFGhOh3jQGmv/if/ANfrsb/l0teP1vKvWUzyPH3XR5O6Gy5ez7IFLYtp1XDqTB2N47ErzC8p33jeQ6s2gAAIVRA5BVA+QAFbAA0FDcQwga2zugdLYLhYnMyhtI2PL1rrZfSg5e5WtfUmo+wq9qMQMQwFk51QOM8xbEANKvHfIKTCBjpWsVaz9k95hdDkEKAUtKrZSTl95zlP1jGnu0zwjWsSuHuC4tuSdHGVWLIwZFZZC6zo0DTehbvBb1rD2UuIRAuoGEMrAI4RgykgyAvOkq4rMk/jr/YcnJ7qXyVjimDuNjxaV30KsjLM2LbaMFywFGvSPdqy4XGHDhbd5VRRol1BFs9A4/8ALbz0J51Fwtc+Mv3eRRAPiT+CCmPFMQEtkHUsQqpAY3GOyANprr4ASeVGrhwTnEHOfJqDOeIYogrbt/3jiRzCLzuN4DkOZjxqJ76YdAi6nWBPef7Tu2wE6s50HypQll8K4SyRdu3B37IEhIkgq0yiLMZWMRrpNT8N4UrOz3rq3roMOk9xCNgwiWA5aBOmbehWX8v0+fwgsKOPnwvyR2yzE3FYhYhrglbYA1IsqsNcPLMY+GwIw2VxcVQVcA94mXb3lMnlBVSAOvxou/cJJBVm5SMoERECWEdKSYC6VvkNIzSpnq6K06H7QY1m+oqaxt9ml6ezeh0yFiI3gA/r4irR7MWT2k8ufkNKrKvDmToN4EfD1qz2nZLa5SQGGsbyOU0tfLoapWviTXb2ZiZ3JPrXkf7UMSTxALyS1bA+Mufm3yr1WvKf2pCMep5mzbJ9XH3AUtT+odt6ii5ew6WGtp2hfMI2aD8QNAPCrzi8ZYCCUkLtIOnxFeP+yftCqLlBAPpPnpv86f8AFePuLJYMp8NQfULHrSs1JSxGioRtSk2Iv2iZLl3trRm2ogrM5CfCZCkx1GpqoYbHO/cWNSIAZ1knYAZ4J8IptcxwuTOmbQxzB5EbVafZC3hUyXBZQXEkhtcwPUGd/GKZjZ9OGMFd6V2T5VvoM9mMDdw9h1ukq7MCFLNKwI7ynQE6eMb8qdYPGRu3qdyKG4jdDutzUA91h92vy9KWYuTmSTI2Pgdqz5fc9ZpwguODDimKtXsy95hzgmq77RXuystplkBVBMkKggSefOmWAvWrClSTJ3adQfCqT7W8Rlso28568+fWi0QcpZ7FL5qqtsC9k7XacQwwP/OQn/CQx/7a96R9CfHpXi37MsFnxwc7WkZ/8R7i/wDcT/hr2S3t8fht86evfeGDR4bNY+4DYyttJjnqNdvlVGxOHOrKZEnUbjzGpHntVy9pBlthQdAu/nufv9aor4mDI0jb8Z61SPgpnJtkLvPn99RFtaKvIGEiAeYHw1A5Dw5UIwokWTxMmsriayrkYMvaXgbXblpw+SSLNzaTmOhj645EdD501t4h7QAu2+6B79qSvxUar6QOtMbtgMDoJjQxseXziu1eQD119a9b9Fa2n2eM+s+KiyOxdV1DIwZTzBzDy8/CjOJXOy7CyDqwZ2/wjT5n/TUOB4SjX1uBSGBDMUOUsBGjxowJgazvQXGMXOKRyrN74RbYWckayWYAkakQNZ26qXSfNRa8dvBmmK4Nr3TXYixuGOFxNsiBYuXVY8hauQQfJWBPp4UxwfELljEXUS4UBuByPqkXLRJzKdCM1snbepOJ4mzdtZSFcG5bDI5dHWWAkrKsCJ8vOkTY3ENcdLfZfuwUe8oRUVQTkZrrAlIDOMuYknbWaHdKKTzwFri358jvg/G7V3DNev20sgtBewexzBVEdxpUnWIXLUD4W7evm4Ge3aIizKhb7WyO8bdtmy2y2nfY7RlnWoOCYYXT2gdruQwL1wGJ0kYa22igbdo0t0VSJFiFsa6bmTOuYncsT7x8TUVVTtj8L+yLLY1y+X/QJbwPYgolg251OZ1zMftOwLFz8ugFC47hpuENK23X3XUsWA6GVUMv8JkU6biDKsF+4NcrwygeGbVfgRUV29aIlotj7WdSvoxDD4E1acYwWT/Gf+kwk5vY/kQ3MWVYLcbJMAPkARjtvnOU7aEClPELmW62hLQrTIHSIAA2nryq138IrJmXLdQjXs/3kjxVRPqKpOIYZzkVgg7sNyjkJ5c45TSHqJxa6eml6eD3tYWO1LFWkldG11JJAifIz8queGuqcNBYAz3fE+HWqVwpwUCkAwR+LA+VXFrU2EYaQcvwOo+YrMsb4mjGCU09MmvHv2k383Ebg+yttPRFJ+ZNeyW7g2rx79o1pRj7x65G881tDVPT/q7D3r7RDhMSw0BA8t/XejcRiybZ1J1HPaKR5+gqftJG1MuCb0DXa0sJbF89at/stczc9fwqkKYqw+zOIIahXwXEf9Jb3h6Q2ts250gwdogUr4liptgr76j/ADDp51Jc4mFWef63qq8V4rlMg0hCDbNKVij2L+IcUzmQYNV/EYgtvRvEcctwzADdRz86WASa1K4YjB9Xe5vNPSv2XYMCxduEe+4QeSCfvcelegWR3f66elVr2W4f2OEtIdGAJb+ZjmIPiJA+FWLB3dB5jxO9KWPZNha1kUR8cuTYE7wR6HQ1RLp1q4+2uNhiOmlUa7dq0ECiyZMQQZ59ay4wbXY9OXwNCZqzPReJVyJjbPjWVELh61lSV09Cio7LDvCfdMeUww+TCpaH926SYVWUSxIUBlJ1YnYZSNf4a9m3nbPExW9DYObOEu3F99gwTxgH8Z9Kq/FMeiXcO+pBDZQozO2ZYUKo1JJIpjjuNPiiqYSFsp3fpFwHJpoTaT3rp+WutAYW0li5bW0CWZnt3Lrw11gqSAp2tIQQcqcoBJrLjZKWuK8vz/jwaDgo4m/CIuJYNnTtMSuRFIiwpHanMwX97dg9kNdUXvcjl3pR+0HC5MPbVSFti53LQUKE7rTlI3mB72ZiedWTji/2e54AH0YGkPtsO0vYW0PrMSfiyr+dXuoik3Lt9FarW5Lj0uw/2cwWIt4ZEdwmXb92rnLyAbNEeY601OHc+9fu/wCHs7e38iA/OiStcG1rMmYjcxr4bT40dUKP7gndy98AbvArLNmdTcPW473P+5iK5vLYsLmKonIZUWSeigCWNbxPFDnNu0ouOInU5bZP/MI25d0ST4DWt4bhJQ57h7S4frkQAPs2xqFXy9aFKUP0wXYaEZeZMHtPcuFbjE21EFVBIfwLsNR/KPiTUnFMZKE3EFwDr3Wg6SGXWdec11j8YttZZgJ26k+A3NL7naXZkG2n2f8AzGHj9is31EYpPe2avp5SeeyO+G3LeYdmHMj3DEiNpYVcbuPAs9kAZMGdgOYjrVIwV/I2gCqrgQOYjQsT7x1q5oUu2wJhx7p67aH86yJGti60gLeNec/tF9nLhNzGCOzU2bTDmGKGD5aKPNhXon0S5r3GjyNHrw9MRw65Yud030f3hBVtOzJnYrltnzB6VSt8Zad6h6sR830Vbv6QBU2A9n797FDD20LXSxTL0Imcx2AEHU9K9j4N+yLCYbDr9OPa3mJJyM6qmg7iwRm1mSY3FOTnGK7FISxnkmGwAOpNNrKC3rpp0ir3x/2JwTWCMEpt3gykF7jMGXZgZkDQz8PGpvZ/2Rwdhf7R/abjAhi2iKCNci/+469IpVyT8sfhbxXSPNcbx4kQKQYnFljqavftL+y672mbBfvrTahSyrcQ/ZOYjP4Eb86Z+xf7Ibb2mfiDvbZu7btoyyn8VwwQSeS9KPD6cVui1105dHlSiTHM1cvZb2Xe3dz30KMsFEcQQYBDsp10kEA7mDyr0nhPsFY4Z30Q3ru4uuAco/8Axrssaa768qMxHFLdwfvratM6lYOkfW360Od6ayIOuHesXcNwb3u6gJI1OoAHmTTS5gjZALMk8wCes7ka1zguIWrKt2YID765tR9XXwM1WuM8QObfQgEEagg+B1FLx7eDLk9IPajiQuOTVad6nxLyaEanYpYBk8NzW5ritg0Qrp1mrdcZqyq4dp6ZUWJ4al5YuAG2pDH+YHQHkRGcn4VMBUnFbwtWbSH3rrqD5N/9R/qr03q3kOPz0eU9NH7+T9uxTY45ZDC3eLYdwIAurCEDbK6ysekVvHcOuDEWbgXNbY5s6d9JCsurLI1GT/LRL4dblvLcUMNiCJEjSfXnVZ4pgXwJW7hLr2szhSmY5NSBr1EnnO1BshOuPT1ILXOFku1jZYONicNe/wCm/wAhP4UixKdpxGzr7kaTPuoLp+bgfCirvtb3WtY2z2bFWBZRAeQQcrCRJ8iNdxUfC7WHbEG9ZvB7jIctq5Flye6ohzKkQpE0O25Skk+v+i9dTjFtFgvX1RSzsFVRJJ0ApRaxdzFzkz2rO2eIuXf5J9xfHfyoizwa4X7TEkOwM20WTbt+U+838RreN40qP2VtWvXuVu3qR4u2yAeO1NSsUlybxfli6rcXiWv8IKs4dLKQoVEX4AdSSfvNLH4w90lcKuYTDXWBFofyjdzXScDuXiGxbB+YspItL/Md7hHp4mmb3VQAEqoAgCQoA6AaADwpaxuxZFZH8jdWVvW9kKbXB8jByRcf6zvM/wD8wNEH60qZ7gG5jbfQSeU7TU1zilrlcQ/ynN/2zUNxpBi27D/puAfiwArPsUYeGadTlPyhLiFAa4onYN6A/nTSzjSACDsI/XwpdcwrDVlAMbFlUKNdu9MbVJhMRA1VWEDmTMCNI8hWU/k1k8WDleMORBaJ+JM9BTHh9p7lzvHLuQuxAHXoB5H80NrG3GaEIBP2QFPqBPzqycNwrK6qSB2eVrhkyXJ2MCZEhQOWp01oFrwo+hza4glp0EQxywoUKzSZBuE6iZEDUxExNVrjfGDcVwDIUrH+qW+JPzFE8R/8QLikFWLOp21kypHJgeXl1qtEEK684AjmACCfu+dC8smqC8g64xgd6wYw5qgKa1lFGehpg+JXF2JEHf8A3o65xgiCuobQzyI3AE6dQTrrSJlJ22AH6++icOu4JkHoD6g0OWEcdLNw7i7MQM53Ezu/KCD3XaOok+FB47iyk6rbHXRlIJ20Gnypc4GYZT7p2Ph+dAY28dQfXr4xtVYx1g5Rxh16+pDASNjo4aPECBO/I86Bch1gnMBJBXVlnUjKdSs8uXI6mQ2u+fh+VDXb001COFGjeIwJG0n4RQTpFSvcqNjTUdAyIiKyttWquDMrVZWVxB6thMPnuKvU6+XP5TS/2uvZrls8lv2wPAbfryp1gFK27lzaBlUxz576fZHxpDxjElEViqN+8T3lLAEneCd9a3rG52NpdR/s83XkIJP3CU0Yj4j47/MH1oD2g4W95ERUZpbWFJCgggMY2AMa01fEMIGYwdDEDy1AB5fOlfHLoUWmJgLdQkk6AAyZJ5aUe7lwfgFUlzQS9kPaAvqmqgurlTByywIEwQZ8oql+z1m3hW7d79lgMyZbYZm11hTC52EgTrodxR9vibvYe3YAWyC4N95CZHYwEWJY94D0o/2W4TZFtbyAsxmLjgZoBIlBtbHlr40lNyusSh5Q7FKqtuXhki2sRiPeLYWyfqj++uD+LYWgdPHzo21wO3bAVc6JlErbuMmY7zcKw1w67k0fXWMcB1WDJAGgJiFnU7AedWlQlNKz39yiubi/p+3sQJwOy+yI5+zce67H4XXIb4Vw+BW0Y7G2h/6SKfXLNTOtC47jjW8qL+8czkttDCBuWJ91BzO1Xsq+mt6a/J1VnN54ZzjuLG2BqxJ0VFJGb8ABzNAJYMlnOa4RqeSj7KDp47mjrVu2WZ3XJcbQlC1xYHIBtQvOBFcXrB3TK48N/iDqKzppSetYatTxYgK/giSJOpzLrP1lPh1AoHCYWFQtEAlfPNrRtzFkEcoIPoQfwoNMQED5oJBlQRI3ImOn41n3RlvQ/VOODi7i/o1tcujOA0xqE1gA8idzHQeNZwj2hElH914BYasIMhv4oPI7gnUTSPiPEO0YsTMwfl05eVR8OtS0zAG5P3ADUmlXX1rC7qPQ8DhoLBiGtsAxggoJJXtFblBA10O4PSknFeDMpzoVYRGhUnugAjoxiNB6UbxPiItItic3ZA5zsDmhsog8iWGvM7CKS8D4/wB9kuE5H32OUgyrwdCV+YkUBQeg1J+RPfuCDAg8/LqP1zoYXutWD2i4T2dxoA3MgbeOXfbp0g7EVWXgUeCTQdS0KTGFdqnGNJjX0/KlLvWlxEVZ06WU8H+IfUddp8qHxWK7sc6Ft8R69NKGv35oUa3vYSc+ujp3qF3rkua4LU2oCjkaNck1usK0RdFGcVldZa1FWBmqytxWVxB6x7T3Ws4ZFUkZMtxwPrBWDOPSf8tI/aIf2cnoyH/UKM9rfaS1bLPckhpVFAMuAI56CdTr1quXcBebDBsUxW0qKVs22Ae4ugU3bmoAOm0+QNbamq4Z5cuzz7g5y3wl0MMd7QAsbWHU37u5ymLaQd3faJ/3FB4nhROS5iWF9i6BUErZt5jyX658Tp51YMHhkRAttVRdwFEDzPMnxMnxoHi2ltPC8g/1afIiizrnOPKb/gHCyEZcYL+Rd7Q3srMk6MiuByAsi4WAHISLPrTjgdjJhrK9EWfiM340g9t78PaQKCzLcWTpGc2xv8CPjVjt2rkAFkWN8qk6CIALHTnrFTUuN0sXwRN8qo6wk1PjVhyOkfcKhXlQntPxYreNq0Abr5iub3EQDvO3MgQe6JJj1vbY1LWusK1wTWJ+5Hj+JkMLVsB7zCVEwEH27p5IPmYAoa1hWtycjOz6vdYqpuQdIXXIg5Jy3Op0BtcawuFUhrpa4xm4+Ry1xupOWAByXYeOpMDe3FkmES4/wVQfVqTl45NpfsPQ85jf7jC/cf7K/wCdv/hQdxrn8A+LH8BUR4nfuaphwo5ZrgPyXWoGTEtu1pPIFvvoUrIyXlsYhXKPwiY3bp98oQPBifgaBxDKXO4JGvMbV02Df611j5ALQd60AwGpnckmkbV74P1f5JFYAakGKf8AsraW7cysAxytkUyELDWGy6hYDbRqBOk1Wgup0onC4oowKkggggjQg9RHOlJIa46hrxHHs10sxnNMmBGukgDTTT0pQrFX8qtWHC4tHLgB1Rn7QfWyDXtF2JP2lgydZ1Iq2KMOfM1WJ0fguuMvdphVeSTb7pPVCTlPmNvI8oqm4q8STt6AR8KYcM461sFdcuu2h8dRyidPChMXdRztkaeWqn4bj4elVhFxeMjwLS9Rlq7vJBioiKYRGnQesU1yKkrmStZqsrKypRDRldAVzXa1DOw1lmsNsjkfHwnrReBxps3UuASUYMAdJjrR2O9pTdQq1se8T7zR3uzmV5n92IMjdt50hMjBHFZW6yrEYf/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AR"/>
          </a:p>
        </p:txBody>
      </p:sp>
      <p:pic>
        <p:nvPicPr>
          <p:cNvPr id="21508" name="Picture 4" descr="http://campus.belgrano.ort.edu.ar/video/imagen/73433"/>
          <p:cNvPicPr>
            <a:picLocks noChangeAspect="1" noChangeArrowheads="1"/>
          </p:cNvPicPr>
          <p:nvPr/>
        </p:nvPicPr>
        <p:blipFill>
          <a:blip r:embed="rId2" cstate="print"/>
          <a:srcRect/>
          <a:stretch>
            <a:fillRect/>
          </a:stretch>
        </p:blipFill>
        <p:spPr bwMode="auto">
          <a:xfrm>
            <a:off x="5286380" y="3714752"/>
            <a:ext cx="3143272" cy="2673588"/>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428596" y="751344"/>
            <a:ext cx="8286808" cy="3416320"/>
          </a:xfrm>
          <a:prstGeom prst="rect">
            <a:avLst/>
          </a:prstGeom>
        </p:spPr>
        <p:txBody>
          <a:bodyPr wrap="square">
            <a:spAutoFit/>
          </a:bodyPr>
          <a:lstStyle/>
          <a:p>
            <a:pPr algn="just"/>
            <a:r>
              <a:rPr lang="es-AR" b="1" dirty="0" smtClean="0">
                <a:solidFill>
                  <a:srgbClr val="FF0000"/>
                </a:solidFill>
                <a:latin typeface="Arial" pitchFamily="34" charset="0"/>
                <a:cs typeface="Arial" pitchFamily="34" charset="0"/>
              </a:rPr>
              <a:t>¿QUÉ HA PASADO?  </a:t>
            </a:r>
            <a:r>
              <a:rPr lang="es-AR" dirty="0" smtClean="0">
                <a:latin typeface="Arial" pitchFamily="34" charset="0"/>
                <a:cs typeface="Arial" pitchFamily="34" charset="0"/>
              </a:rPr>
              <a:t>Hemos producido electricidad</a:t>
            </a:r>
          </a:p>
          <a:p>
            <a:pPr algn="just"/>
            <a:endParaRPr lang="es-AR" dirty="0" smtClean="0">
              <a:latin typeface="Arial" pitchFamily="34" charset="0"/>
              <a:cs typeface="Arial" pitchFamily="34" charset="0"/>
            </a:endParaRPr>
          </a:p>
          <a:p>
            <a:pPr algn="just"/>
            <a:r>
              <a:rPr lang="es-AR" dirty="0" smtClean="0">
                <a:latin typeface="Arial" pitchFamily="34" charset="0"/>
                <a:cs typeface="Arial" pitchFamily="34" charset="0"/>
              </a:rPr>
              <a:t>Ahora bien, la electricidad se puede trasmitir de un punto a otro conduciéndola a través de distintos objetos o materiales.</a:t>
            </a:r>
          </a:p>
          <a:p>
            <a:pPr algn="just"/>
            <a:r>
              <a:rPr lang="es-AR" dirty="0" smtClean="0">
                <a:latin typeface="Arial" pitchFamily="34" charset="0"/>
                <a:cs typeface="Arial" pitchFamily="34" charset="0"/>
              </a:rPr>
              <a:t>Todos los cuerpos pueden trasmitir energía eléctrica, pero existen unos que son mejores trasmisores de energía eléctrica (conductores, como los metales) que otros, a los cuales les cuesta más o simplemente no permiten el paso de ella (aisladores o malos conductores).</a:t>
            </a:r>
          </a:p>
          <a:p>
            <a:pPr algn="just"/>
            <a:endParaRPr lang="es-AR" dirty="0" smtClean="0">
              <a:latin typeface="Arial" pitchFamily="34" charset="0"/>
              <a:cs typeface="Arial" pitchFamily="34" charset="0"/>
            </a:endParaRPr>
          </a:p>
          <a:p>
            <a:pPr algn="just"/>
            <a:r>
              <a:rPr lang="es-AR" dirty="0" smtClean="0">
                <a:latin typeface="Arial" pitchFamily="34" charset="0"/>
                <a:cs typeface="Arial" pitchFamily="34" charset="0"/>
              </a:rPr>
              <a:t>Para generar energía eléctrica necesitamos de motores eléctricos, pilas, generadores, los cuales hacen que se pueda cargar un objeto y así poder transferir la electricidad.</a:t>
            </a:r>
            <a:endParaRPr lang="es-AR" dirty="0">
              <a:latin typeface="Arial" pitchFamily="34" charset="0"/>
              <a:cs typeface="Arial" pitchFamily="34" charset="0"/>
            </a:endParaRPr>
          </a:p>
        </p:txBody>
      </p:sp>
      <p:pic>
        <p:nvPicPr>
          <p:cNvPr id="20482" name="Picture 2" descr="http://www.profesorenlinea.cl/imagenfisica/atomo00.jpg"/>
          <p:cNvPicPr>
            <a:picLocks noChangeAspect="1" noChangeArrowheads="1"/>
          </p:cNvPicPr>
          <p:nvPr/>
        </p:nvPicPr>
        <p:blipFill>
          <a:blip r:embed="rId2" cstate="print"/>
          <a:srcRect/>
          <a:stretch>
            <a:fillRect/>
          </a:stretch>
        </p:blipFill>
        <p:spPr bwMode="auto">
          <a:xfrm>
            <a:off x="5286380" y="4143380"/>
            <a:ext cx="2609850" cy="2247901"/>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500034" y="785794"/>
            <a:ext cx="8286808" cy="3170099"/>
          </a:xfrm>
          <a:prstGeom prst="rect">
            <a:avLst/>
          </a:prstGeom>
        </p:spPr>
        <p:txBody>
          <a:bodyPr wrap="square">
            <a:spAutoFit/>
          </a:bodyPr>
          <a:lstStyle/>
          <a:p>
            <a:pPr algn="ctr"/>
            <a:r>
              <a:rPr lang="es-AR" sz="2000" b="1" dirty="0" smtClean="0">
                <a:solidFill>
                  <a:srgbClr val="FF0000"/>
                </a:solidFill>
                <a:latin typeface="Arial" pitchFamily="34" charset="0"/>
                <a:cs typeface="Arial" pitchFamily="34" charset="0"/>
              </a:rPr>
              <a:t>IMPORTANCIA DE LA ELECTRICIDAD </a:t>
            </a:r>
          </a:p>
          <a:p>
            <a:endParaRPr lang="es-AR" b="1" dirty="0" smtClean="0"/>
          </a:p>
          <a:p>
            <a:endParaRPr lang="es-AR" b="1" dirty="0"/>
          </a:p>
          <a:p>
            <a:r>
              <a:rPr lang="es-AR" sz="1600" i="1" dirty="0">
                <a:latin typeface="Arial" pitchFamily="34" charset="0"/>
                <a:cs typeface="Arial" pitchFamily="34" charset="0"/>
              </a:rPr>
              <a:t>La electricidad, junto con el vapor, ha sido un gran agente de transformación en la industria y en el comercio. A fines del siglo XIX se transformó en una fuente de luz, de calor y de fuerza motriz, dando origen, junto con el empleo del petróleo, a un impulso de la industria tan considerable que se ha dicho que en la última parte del siglo XIX, el mundo experimentó una segunda revolución industrial</a:t>
            </a:r>
            <a:r>
              <a:rPr lang="es-AR" sz="1600" i="1" dirty="0" smtClean="0">
                <a:latin typeface="Arial" pitchFamily="34" charset="0"/>
                <a:cs typeface="Arial" pitchFamily="34" charset="0"/>
              </a:rPr>
              <a:t>.</a:t>
            </a:r>
          </a:p>
          <a:p>
            <a:endParaRPr lang="es-AR" sz="1600" i="1" dirty="0">
              <a:latin typeface="Arial" pitchFamily="34" charset="0"/>
              <a:cs typeface="Arial" pitchFamily="34" charset="0"/>
            </a:endParaRPr>
          </a:p>
          <a:p>
            <a:r>
              <a:rPr lang="es-AR" sz="1600" i="1" dirty="0">
                <a:latin typeface="Arial" pitchFamily="34" charset="0"/>
                <a:cs typeface="Arial" pitchFamily="34" charset="0"/>
              </a:rPr>
              <a:t>El invento de la dínamo-eléctrica, que transforma el trabajo mecánico en energía eléctrica, fue el acontecimiento más importante. Poco después se combinó esto con el aprovechamiento de las caídas de agua (energía hidroeléctrica).</a:t>
            </a:r>
          </a:p>
        </p:txBody>
      </p:sp>
      <p:pic>
        <p:nvPicPr>
          <p:cNvPr id="31746" name="Picture 2" descr="http://t1.gstatic.com/images?q=tbn:ANd9GcQEA6ZgH3IiuzWURbv0vjrGnvlWnhP5q-GQOuMk8a4uj2-To2X4"/>
          <p:cNvPicPr>
            <a:picLocks noChangeAspect="1" noChangeArrowheads="1"/>
          </p:cNvPicPr>
          <p:nvPr/>
        </p:nvPicPr>
        <p:blipFill>
          <a:blip r:embed="rId2" cstate="print"/>
          <a:srcRect/>
          <a:stretch>
            <a:fillRect/>
          </a:stretch>
        </p:blipFill>
        <p:spPr bwMode="auto">
          <a:xfrm>
            <a:off x="5429256" y="4143380"/>
            <a:ext cx="2714644" cy="2173878"/>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500034" y="642918"/>
            <a:ext cx="8215370" cy="4555093"/>
          </a:xfrm>
          <a:prstGeom prst="rect">
            <a:avLst/>
          </a:prstGeom>
        </p:spPr>
        <p:txBody>
          <a:bodyPr wrap="square">
            <a:spAutoFit/>
          </a:bodyPr>
          <a:lstStyle/>
          <a:p>
            <a:pPr algn="ctr"/>
            <a:r>
              <a:rPr lang="es-AR" b="1" i="1" dirty="0" smtClean="0">
                <a:solidFill>
                  <a:srgbClr val="FF0000"/>
                </a:solidFill>
              </a:rPr>
              <a:t>LA HISTORIA DE LA ELECTRICIDAD </a:t>
            </a:r>
          </a:p>
          <a:p>
            <a:endParaRPr lang="es-AR" sz="1600" dirty="0" smtClean="0">
              <a:latin typeface="Arial" pitchFamily="34" charset="0"/>
              <a:cs typeface="Arial" pitchFamily="34" charset="0"/>
            </a:endParaRPr>
          </a:p>
          <a:p>
            <a:endParaRPr lang="es-AR" sz="1600" dirty="0">
              <a:latin typeface="Arial" pitchFamily="34" charset="0"/>
              <a:cs typeface="Arial" pitchFamily="34" charset="0"/>
            </a:endParaRPr>
          </a:p>
          <a:p>
            <a:r>
              <a:rPr lang="es-AR" sz="1600" dirty="0">
                <a:latin typeface="Arial" pitchFamily="34" charset="0"/>
                <a:cs typeface="Arial" pitchFamily="34" charset="0"/>
              </a:rPr>
              <a:t>El fenómeno en sí, fuera de su relación con el observador humano, no tiene historia; y si se la considerase como parte de la historia natural, tendría tanta como el tiempo, el espacio, la materia y la energía. Como también se denomina </a:t>
            </a:r>
            <a:r>
              <a:rPr lang="es-AR" sz="1600" i="1" dirty="0">
                <a:latin typeface="Arial" pitchFamily="34" charset="0"/>
                <a:cs typeface="Arial" pitchFamily="34" charset="0"/>
              </a:rPr>
              <a:t>electricidad</a:t>
            </a:r>
            <a:r>
              <a:rPr lang="es-AR" sz="1600" dirty="0">
                <a:latin typeface="Arial" pitchFamily="34" charset="0"/>
                <a:cs typeface="Arial" pitchFamily="34" charset="0"/>
              </a:rPr>
              <a:t> a la rama de la ciencia que estudia el fenómeno y a la rama de la tecnología que lo aplica, la </a:t>
            </a:r>
            <a:r>
              <a:rPr lang="es-AR" sz="1600" i="1" dirty="0">
                <a:latin typeface="Arial" pitchFamily="34" charset="0"/>
                <a:cs typeface="Arial" pitchFamily="34" charset="0"/>
              </a:rPr>
              <a:t>historia de la electricidad</a:t>
            </a:r>
            <a:r>
              <a:rPr lang="es-AR" sz="1600" dirty="0">
                <a:latin typeface="Arial" pitchFamily="34" charset="0"/>
                <a:cs typeface="Arial" pitchFamily="34" charset="0"/>
              </a:rPr>
              <a:t> es la rama de la historia de la ciencia y de la historia de la tecnología que se ocupa de su surgimiento y evolución</a:t>
            </a:r>
            <a:r>
              <a:rPr lang="es-AR" sz="1600" dirty="0" smtClean="0">
                <a:latin typeface="Arial" pitchFamily="34" charset="0"/>
                <a:cs typeface="Arial" pitchFamily="34" charset="0"/>
              </a:rPr>
              <a:t>.</a:t>
            </a:r>
          </a:p>
          <a:p>
            <a:endParaRPr lang="es-AR" sz="1600" dirty="0">
              <a:latin typeface="Arial" pitchFamily="34" charset="0"/>
              <a:cs typeface="Arial" pitchFamily="34" charset="0"/>
            </a:endParaRPr>
          </a:p>
          <a:p>
            <a:r>
              <a:rPr lang="es-AR" sz="1600" dirty="0">
                <a:latin typeface="Arial" pitchFamily="34" charset="0"/>
                <a:cs typeface="Arial" pitchFamily="34" charset="0"/>
              </a:rPr>
              <a:t>Uno de sus hitos </a:t>
            </a:r>
            <a:r>
              <a:rPr lang="es-AR" sz="1600" dirty="0" smtClean="0">
                <a:latin typeface="Arial" pitchFamily="34" charset="0"/>
                <a:cs typeface="Arial" pitchFamily="34" charset="0"/>
              </a:rPr>
              <a:t>iníciales </a:t>
            </a:r>
            <a:r>
              <a:rPr lang="es-AR" sz="1600" dirty="0">
                <a:latin typeface="Arial" pitchFamily="34" charset="0"/>
                <a:cs typeface="Arial" pitchFamily="34" charset="0"/>
              </a:rPr>
              <a:t>puede situarse hacia el año 600 a. C., cuando el </a:t>
            </a:r>
            <a:r>
              <a:rPr lang="es-AR" sz="1600" dirty="0" smtClean="0">
                <a:latin typeface="Arial" pitchFamily="34" charset="0"/>
                <a:cs typeface="Arial" pitchFamily="34" charset="0"/>
              </a:rPr>
              <a:t>filósofo </a:t>
            </a:r>
            <a:r>
              <a:rPr lang="es-AR" sz="1600" dirty="0">
                <a:latin typeface="Arial" pitchFamily="34" charset="0"/>
                <a:cs typeface="Arial" pitchFamily="34" charset="0"/>
              </a:rPr>
              <a:t>griego Tales de Mileto observó que frotando una varilla de ámbar con una piel o con lana, se obtenían </a:t>
            </a:r>
            <a:r>
              <a:rPr lang="es-AR" sz="1600" dirty="0" smtClean="0">
                <a:latin typeface="Arial" pitchFamily="34" charset="0"/>
                <a:cs typeface="Arial" pitchFamily="34" charset="0"/>
              </a:rPr>
              <a:t>pequeñas cargas</a:t>
            </a:r>
            <a:r>
              <a:rPr lang="es-AR" sz="1600" dirty="0">
                <a:latin typeface="Arial" pitchFamily="34" charset="0"/>
                <a:cs typeface="Arial" pitchFamily="34" charset="0"/>
              </a:rPr>
              <a:t> (efecto triboeléctrico) que atraían pequeños objetos, y frotando mucho tiempo podía causar la aparición de una chispa. Cerca de la antigua ciudad griega de Magnesia se encontraban las denominadas </a:t>
            </a:r>
            <a:r>
              <a:rPr lang="es-AR" sz="1600" i="1" dirty="0">
                <a:latin typeface="Arial" pitchFamily="34" charset="0"/>
                <a:cs typeface="Arial" pitchFamily="34" charset="0"/>
              </a:rPr>
              <a:t>piedras de Magnesia</a:t>
            </a:r>
            <a:r>
              <a:rPr lang="es-AR" sz="1600" dirty="0">
                <a:latin typeface="Arial" pitchFamily="34" charset="0"/>
                <a:cs typeface="Arial" pitchFamily="34" charset="0"/>
              </a:rPr>
              <a:t>, que incluían magnetita. Los antiguos griegos observaron que los trozos de este material se atraían entre sí, y también a pequeños objetos de </a:t>
            </a:r>
            <a:r>
              <a:rPr lang="es-AR" sz="1600" dirty="0" smtClean="0">
                <a:latin typeface="Arial" pitchFamily="34" charset="0"/>
                <a:cs typeface="Arial" pitchFamily="34" charset="0"/>
              </a:rPr>
              <a:t>hierro.</a:t>
            </a:r>
          </a:p>
          <a:p>
            <a:endParaRPr lang="es-AR" sz="1600" dirty="0" smtClean="0">
              <a:latin typeface="Arial" pitchFamily="34" charset="0"/>
              <a:cs typeface="Arial"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642910" y="785794"/>
            <a:ext cx="8143932" cy="2923877"/>
          </a:xfrm>
          <a:prstGeom prst="rect">
            <a:avLst/>
          </a:prstGeom>
        </p:spPr>
        <p:txBody>
          <a:bodyPr wrap="square">
            <a:spAutoFit/>
          </a:bodyPr>
          <a:lstStyle/>
          <a:p>
            <a:pPr algn="ctr"/>
            <a:r>
              <a:rPr lang="es-AR" sz="2000" b="1" i="1" dirty="0" smtClean="0">
                <a:solidFill>
                  <a:srgbClr val="FF0000"/>
                </a:solidFill>
                <a:latin typeface="Arial" pitchFamily="34" charset="0"/>
                <a:cs typeface="Arial" pitchFamily="34" charset="0"/>
              </a:rPr>
              <a:t>LA CARGA ELÉCTRICA </a:t>
            </a:r>
          </a:p>
          <a:p>
            <a:pPr algn="ctr"/>
            <a:endParaRPr lang="es-AR" sz="2000" b="1" i="1" dirty="0" smtClean="0">
              <a:solidFill>
                <a:srgbClr val="7030A0"/>
              </a:solidFill>
              <a:latin typeface="Arial" pitchFamily="34" charset="0"/>
              <a:cs typeface="Arial" pitchFamily="34" charset="0"/>
            </a:endParaRPr>
          </a:p>
          <a:p>
            <a:endParaRPr lang="es-AR" dirty="0"/>
          </a:p>
          <a:p>
            <a:pPr algn="just"/>
            <a:r>
              <a:rPr lang="es-AR" dirty="0" smtClean="0"/>
              <a:t>es </a:t>
            </a:r>
            <a:r>
              <a:rPr lang="es-AR" dirty="0"/>
              <a:t>una propiedad que poseen algunas partículas subatómicas y que se manifiesta mediante las fuerzas observadas entre ellas. La materia cargada eléctricamente es influida por los campos electromagnéticos siendo, a su vez, generadora de ellos. La interacción entre carga y campo eléctrico es la fuente de una de las cuatro interacciones fundamentales, </a:t>
            </a:r>
            <a:r>
              <a:rPr lang="es-AR" dirty="0" smtClean="0"/>
              <a:t>la interacción electromagnética. </a:t>
            </a:r>
            <a:r>
              <a:rPr lang="es-AR" dirty="0"/>
              <a:t>La partícula que transporta la información de estas interacciones es el fotón.</a:t>
            </a:r>
          </a:p>
        </p:txBody>
      </p:sp>
      <p:pic>
        <p:nvPicPr>
          <p:cNvPr id="29698" name="Picture 2" descr="http://upload.wikimedia.org/wikipedia/commons/thumb/a/ad/Cargas_electricas.png/220px-Cargas_electricas.png"/>
          <p:cNvPicPr>
            <a:picLocks noChangeAspect="1" noChangeArrowheads="1"/>
          </p:cNvPicPr>
          <p:nvPr/>
        </p:nvPicPr>
        <p:blipFill>
          <a:blip r:embed="rId2" cstate="print"/>
          <a:srcRect/>
          <a:stretch>
            <a:fillRect/>
          </a:stretch>
        </p:blipFill>
        <p:spPr bwMode="auto">
          <a:xfrm>
            <a:off x="5072066" y="3929066"/>
            <a:ext cx="2952756" cy="2000264"/>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357158" y="285728"/>
            <a:ext cx="8501122" cy="5693866"/>
          </a:xfrm>
          <a:prstGeom prst="rect">
            <a:avLst/>
          </a:prstGeom>
        </p:spPr>
        <p:txBody>
          <a:bodyPr wrap="square">
            <a:spAutoFit/>
          </a:bodyPr>
          <a:lstStyle/>
          <a:p>
            <a:pPr algn="ctr"/>
            <a:r>
              <a:rPr lang="es-AR" sz="2000" b="1" i="1" dirty="0" smtClean="0">
                <a:solidFill>
                  <a:srgbClr val="FF0000"/>
                </a:solidFill>
                <a:latin typeface="Arial" pitchFamily="34" charset="0"/>
                <a:cs typeface="Arial" pitchFamily="34" charset="0"/>
              </a:rPr>
              <a:t>CONCLUSIONES</a:t>
            </a:r>
          </a:p>
          <a:p>
            <a:pPr algn="ctr"/>
            <a:endParaRPr lang="es-AR" sz="2000" b="1" i="1" dirty="0" smtClean="0">
              <a:solidFill>
                <a:srgbClr val="7030A0"/>
              </a:solidFill>
              <a:latin typeface="Arial" pitchFamily="34" charset="0"/>
              <a:cs typeface="Arial" pitchFamily="34" charset="0"/>
            </a:endParaRPr>
          </a:p>
          <a:p>
            <a:endParaRPr lang="es-AR" dirty="0"/>
          </a:p>
          <a:p>
            <a:pPr algn="just"/>
            <a:r>
              <a:rPr lang="es-AR" dirty="0" smtClean="0"/>
              <a:t>- Racionalizar </a:t>
            </a:r>
            <a:r>
              <a:rPr lang="es-AR" dirty="0"/>
              <a:t>el uso de la electricidad.</a:t>
            </a:r>
          </a:p>
          <a:p>
            <a:pPr algn="just"/>
            <a:endParaRPr lang="es-AR" dirty="0" smtClean="0"/>
          </a:p>
          <a:p>
            <a:pPr algn="just"/>
            <a:r>
              <a:rPr lang="es-AR" dirty="0" smtClean="0"/>
              <a:t>- Interpretar </a:t>
            </a:r>
            <a:r>
              <a:rPr lang="es-AR" dirty="0"/>
              <a:t>que la electricidad es muy peligrosa y que no hay que jugar con ella.</a:t>
            </a:r>
          </a:p>
          <a:p>
            <a:pPr algn="just"/>
            <a:endParaRPr lang="es-AR" dirty="0" smtClean="0"/>
          </a:p>
          <a:p>
            <a:pPr algn="just">
              <a:buFontTx/>
              <a:buChar char="-"/>
            </a:pPr>
            <a:r>
              <a:rPr lang="es-AR" dirty="0" smtClean="0"/>
              <a:t>Gracias </a:t>
            </a:r>
            <a:r>
              <a:rPr lang="es-AR" dirty="0"/>
              <a:t>a grandes personajes que descubrieron la electricidad podemos facilitarnos muchas trabajos</a:t>
            </a:r>
            <a:r>
              <a:rPr lang="es-AR" dirty="0" smtClean="0"/>
              <a:t>.</a:t>
            </a:r>
          </a:p>
          <a:p>
            <a:pPr algn="just">
              <a:buFontTx/>
              <a:buChar char="-"/>
            </a:pPr>
            <a:endParaRPr lang="es-AR" dirty="0"/>
          </a:p>
          <a:p>
            <a:pPr algn="just">
              <a:buFontTx/>
              <a:buChar char="-"/>
            </a:pPr>
            <a:r>
              <a:rPr lang="es-AR" dirty="0" smtClean="0"/>
              <a:t> </a:t>
            </a:r>
            <a:r>
              <a:rPr lang="es-AR" dirty="0"/>
              <a:t>El magnetismo no solo esta en los imanes, esta en todos los campos eléctricos y también por sus </a:t>
            </a:r>
            <a:r>
              <a:rPr lang="es-AR" dirty="0" smtClean="0"/>
              <a:t>conductores.</a:t>
            </a:r>
          </a:p>
          <a:p>
            <a:pPr algn="just"/>
            <a:endParaRPr lang="es-AR" dirty="0" smtClean="0"/>
          </a:p>
          <a:p>
            <a:pPr algn="just">
              <a:buFontTx/>
              <a:buChar char="-"/>
            </a:pPr>
            <a:r>
              <a:rPr lang="es-AR" dirty="0" smtClean="0"/>
              <a:t>El </a:t>
            </a:r>
            <a:r>
              <a:rPr lang="es-AR" dirty="0"/>
              <a:t>magnetismo se puede encontrar incluso en la luz pues es la fuerza de atracción que hay en los </a:t>
            </a:r>
            <a:r>
              <a:rPr lang="es-AR" dirty="0" smtClean="0"/>
              <a:t>cuerpos.</a:t>
            </a:r>
          </a:p>
          <a:p>
            <a:pPr algn="just"/>
            <a:r>
              <a:rPr lang="es-AR" dirty="0"/>
              <a:t/>
            </a:r>
            <a:br>
              <a:rPr lang="es-AR" dirty="0"/>
            </a:br>
            <a:r>
              <a:rPr lang="es-AR" dirty="0" smtClean="0"/>
              <a:t>-El </a:t>
            </a:r>
            <a:r>
              <a:rPr lang="es-AR" dirty="0"/>
              <a:t>magnetismo es un fenómeno que se trabaja desde hace miles de años pero desde el siglo XVIII se </a:t>
            </a:r>
            <a:r>
              <a:rPr lang="es-AR" dirty="0" smtClean="0"/>
              <a:t>empezó </a:t>
            </a:r>
            <a:r>
              <a:rPr lang="es-AR" dirty="0"/>
              <a:t>a estudiar mas y </a:t>
            </a:r>
            <a:r>
              <a:rPr lang="es-AR" dirty="0" smtClean="0"/>
              <a:t>así </a:t>
            </a:r>
            <a:r>
              <a:rPr lang="es-AR" dirty="0"/>
              <a:t>encontrar mas leyes</a:t>
            </a:r>
          </a:p>
        </p:txBody>
      </p:sp>
    </p:spTree>
  </p:cSld>
  <p:clrMapOvr>
    <a:masterClrMapping/>
  </p:clrMapOvr>
</p:sld>
</file>

<file path=ppt/theme/theme1.xml><?xml version="1.0" encoding="utf-8"?>
<a:theme xmlns:a="http://schemas.openxmlformats.org/drawingml/2006/main" name="Faceta">
  <a:themeElements>
    <a:clrScheme name="Faceta">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a">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71</TotalTime>
  <Words>677</Words>
  <Application>Microsoft Office PowerPoint</Application>
  <PresentationFormat>Presentación en pantalla (4:3)</PresentationFormat>
  <Paragraphs>104</Paragraphs>
  <Slides>19</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19</vt:i4>
      </vt:variant>
    </vt:vector>
  </HeadingPairs>
  <TitlesOfParts>
    <vt:vector size="23" baseType="lpstr">
      <vt:lpstr>Arial</vt:lpstr>
      <vt:lpstr>Trebuchet MS</vt:lpstr>
      <vt:lpstr>Wingdings 3</vt:lpstr>
      <vt:lpstr>Faceta</vt:lpstr>
      <vt:lpstr> MAGNETISMO Y ELECTRICIDAD    </vt:lpstr>
      <vt:lpstr>INTRODUCCION</vt:lpstr>
      <vt:lpstr>Presentación de PowerPoint</vt:lpstr>
      <vt:lpstr>HISTORIA</vt:lpstr>
      <vt:lpstr>BREVE EXPLICACION DEL MAGNETISMO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Windows XP Colossus Edition 2 Reloaded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MAGNETISMO Y ELECTRICIDAD     VIVIAN TATIANA CASTRO BERNAL  LIC. LUCY PIEDAD MOSQUERA PEREA    INSTITUCION EDUCATIVA COLEGIO GUATIQUIA  10-1   INFORMATICA   VILLAVICENCIO  2011    </dc:title>
  <dc:creator>Colossus User</dc:creator>
  <cp:lastModifiedBy>Ivan Ricardo Calvillo Martinez</cp:lastModifiedBy>
  <cp:revision>11</cp:revision>
  <dcterms:created xsi:type="dcterms:W3CDTF">2011-08-03T20:53:46Z</dcterms:created>
  <dcterms:modified xsi:type="dcterms:W3CDTF">2015-09-26T20:39:05Z</dcterms:modified>
</cp:coreProperties>
</file>